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6"/>
  </p:notesMasterIdLst>
  <p:sldIdLst>
    <p:sldId id="256" r:id="rId2"/>
    <p:sldId id="257" r:id="rId3"/>
    <p:sldId id="258" r:id="rId4"/>
    <p:sldId id="259" r:id="rId5"/>
    <p:sldId id="260" r:id="rId6"/>
    <p:sldId id="261" r:id="rId7"/>
    <p:sldId id="262" r:id="rId8"/>
    <p:sldId id="263" r:id="rId9"/>
    <p:sldId id="264" r:id="rId10"/>
    <p:sldId id="266" r:id="rId11"/>
    <p:sldId id="265"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6FF33"/>
    <a:srgbClr val="33CC33"/>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46" d="100"/>
          <a:sy n="46" d="100"/>
        </p:scale>
        <p:origin x="-642"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6A386A2-E5C0-4570-ACD7-1A2F22A3E06B}" type="datetimeFigureOut">
              <a:rPr lang="en-US" smtClean="0"/>
              <a:pPr/>
              <a:t>11/10/2009</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1D6250F-B40F-473C-BC99-1937E5F04648}"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E1D6250F-B40F-473C-BC99-1937E5F04648}" type="slidenum">
              <a:rPr lang="en-US" smtClean="0"/>
              <a:pPr/>
              <a:t>19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8" name="Title 7"/>
          <p:cNvSpPr>
            <a:spLocks noGrp="1"/>
          </p:cNvSpPr>
          <p:nvPr>
            <p:ph type="ctrTitle"/>
          </p:nvPr>
        </p:nvSpPr>
        <p:spPr>
          <a:xfrm>
            <a:off x="2286000" y="3124200"/>
            <a:ext cx="6172200" cy="1894362"/>
          </a:xfrm>
        </p:spPr>
        <p:txBody>
          <a:bodyPr/>
          <a:lstStyle>
            <a:lvl1pPr>
              <a:defRPr b="1"/>
            </a:lvl1pPr>
          </a:lstStyle>
          <a:p>
            <a:r>
              <a:rPr kumimoji="0" lang="en-US" smtClean="0"/>
              <a:t>Click to edit Master title style</a:t>
            </a:r>
            <a:endParaRPr kumimoji="0" lang="en-US"/>
          </a:p>
        </p:txBody>
      </p:sp>
      <p:sp>
        <p:nvSpPr>
          <p:cNvPr id="9" name="Subtitle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bwMode="auto">
          <a:xfrm rot="5400000">
            <a:off x="7764621" y="1174097"/>
            <a:ext cx="2286000" cy="381000"/>
          </a:xfrm>
        </p:spPr>
        <p:txBody>
          <a:bodyPr/>
          <a:lstStyle/>
          <a:p>
            <a:fld id="{7B86258A-A97F-4F8C-9366-48613FE22B95}" type="datetimeFigureOut">
              <a:rPr lang="en-US" smtClean="0"/>
              <a:pPr/>
              <a:t>11/10/2009</a:t>
            </a:fld>
            <a:endParaRPr lang="en-US"/>
          </a:p>
        </p:txBody>
      </p:sp>
      <p:sp>
        <p:nvSpPr>
          <p:cNvPr id="17" name="Footer Placeholder 16"/>
          <p:cNvSpPr>
            <a:spLocks noGrp="1"/>
          </p:cNvSpPr>
          <p:nvPr>
            <p:ph type="ftr" sz="quarter" idx="11"/>
          </p:nvPr>
        </p:nvSpPr>
        <p:spPr bwMode="auto">
          <a:xfrm rot="5400000">
            <a:off x="7077269" y="4181669"/>
            <a:ext cx="3657600" cy="384048"/>
          </a:xfrm>
        </p:spPr>
        <p:txBody>
          <a:bodyPr/>
          <a:lstStyle/>
          <a:p>
            <a:endParaRPr lang="en-US"/>
          </a:p>
        </p:txBody>
      </p:sp>
      <p:sp>
        <p:nvSpPr>
          <p:cNvPr id="10" name="Rectangle 9"/>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Rectangle 13"/>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Rectangle 18"/>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Straight Connector 10"/>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Straight Connector 17"/>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0" name="Straight Connector 19"/>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Straight Connec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Straight Connector 14"/>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2" name="Straight Connector 21"/>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7" name="Rectangle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l 20"/>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l 22"/>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Oval 23"/>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Oval 25"/>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Oval 24"/>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Slide Number Placeholder 28"/>
          <p:cNvSpPr>
            <a:spLocks noGrp="1"/>
          </p:cNvSpPr>
          <p:nvPr>
            <p:ph type="sldNum" sz="quarter" idx="12"/>
          </p:nvPr>
        </p:nvSpPr>
        <p:spPr bwMode="auto">
          <a:xfrm>
            <a:off x="1325544" y="4928702"/>
            <a:ext cx="609600" cy="517524"/>
          </a:xfrm>
        </p:spPr>
        <p:txBody>
          <a:bodyPr/>
          <a:lstStyle/>
          <a:p>
            <a:fld id="{95EF20D6-54DB-47A6-9E88-838C7DF55557}"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7B86258A-A97F-4F8C-9366-48613FE22B95}" type="datetimeFigureOut">
              <a:rPr lang="en-US" smtClean="0"/>
              <a:pPr/>
              <a:t>11/10/2009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5EF20D6-54DB-47A6-9E88-838C7DF55557}"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1676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7B86258A-A97F-4F8C-9366-48613FE22B95}" type="datetimeFigureOut">
              <a:rPr lang="en-US" smtClean="0"/>
              <a:pPr/>
              <a:t>11/10/2009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5EF20D6-54DB-47A6-9E88-838C7DF55557}"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8" name="Content Placeholder 7"/>
          <p:cNvSpPr>
            <a:spLocks noGrp="1"/>
          </p:cNvSpPr>
          <p:nvPr>
            <p:ph sz="quarter" idx="1"/>
          </p:nvPr>
        </p:nvSpPr>
        <p:spPr>
          <a:xfrm>
            <a:off x="457200" y="1600200"/>
            <a:ext cx="7467600" cy="487375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4"/>
          </p:nvPr>
        </p:nvSpPr>
        <p:spPr/>
        <p:txBody>
          <a:bodyPr rtlCol="0"/>
          <a:lstStyle/>
          <a:p>
            <a:fld id="{7B86258A-A97F-4F8C-9366-48613FE22B95}" type="datetimeFigureOut">
              <a:rPr lang="en-US" smtClean="0"/>
              <a:pPr/>
              <a:t>11/10/2009</a:t>
            </a:fld>
            <a:endParaRPr lang="en-US"/>
          </a:p>
        </p:txBody>
      </p:sp>
      <p:sp>
        <p:nvSpPr>
          <p:cNvPr id="9" name="Slide Number Placeholder 8"/>
          <p:cNvSpPr>
            <a:spLocks noGrp="1"/>
          </p:cNvSpPr>
          <p:nvPr>
            <p:ph type="sldNum" sz="quarter" idx="15"/>
          </p:nvPr>
        </p:nvSpPr>
        <p:spPr/>
        <p:txBody>
          <a:bodyPr rtlCol="0"/>
          <a:lstStyle/>
          <a:p>
            <a:fld id="{95EF20D6-54DB-47A6-9E88-838C7DF55557}" type="slidenum">
              <a:rPr lang="en-US" smtClean="0"/>
              <a:pPr/>
              <a:t>‹#›</a:t>
            </a:fld>
            <a:endParaRPr lang="en-US"/>
          </a:p>
        </p:txBody>
      </p:sp>
      <p:sp>
        <p:nvSpPr>
          <p:cNvPr id="10" name="Footer Placeholder 9"/>
          <p:cNvSpPr>
            <a:spLocks noGrp="1"/>
          </p:cNvSpPr>
          <p:nvPr>
            <p:ph type="ftr" sz="quarter" idx="16"/>
          </p:nvPr>
        </p:nvSpPr>
        <p:spPr/>
        <p:txBody>
          <a:bodyPr rtlCol="0"/>
          <a:lstStyle/>
          <a:p>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286000" y="2895600"/>
            <a:ext cx="6172200" cy="2053590"/>
          </a:xfrm>
        </p:spPr>
        <p:txBody>
          <a:bodyPr/>
          <a:lstStyle>
            <a:lvl1pPr algn="l">
              <a:buNone/>
              <a:defRPr sz="3000" b="1" cap="small"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bwMode="auto">
          <a:xfrm rot="5400000">
            <a:off x="7763256" y="1170432"/>
            <a:ext cx="2286000" cy="381000"/>
          </a:xfrm>
        </p:spPr>
        <p:txBody>
          <a:bodyPr/>
          <a:lstStyle/>
          <a:p>
            <a:fld id="{7B86258A-A97F-4F8C-9366-48613FE22B95}" type="datetimeFigureOut">
              <a:rPr lang="en-US" smtClean="0"/>
              <a:pPr/>
              <a:t>11/10/2009</a:t>
            </a:fld>
            <a:endParaRPr lang="en-US"/>
          </a:p>
        </p:txBody>
      </p:sp>
      <p:sp>
        <p:nvSpPr>
          <p:cNvPr id="5" name="Footer Placeholder 4"/>
          <p:cNvSpPr>
            <a:spLocks noGrp="1"/>
          </p:cNvSpPr>
          <p:nvPr>
            <p:ph type="ftr" sz="quarter" idx="11"/>
          </p:nvPr>
        </p:nvSpPr>
        <p:spPr bwMode="auto">
          <a:xfrm rot="5400000">
            <a:off x="7077456" y="4178808"/>
            <a:ext cx="3657600" cy="384048"/>
          </a:xfrm>
        </p:spPr>
        <p:txBody>
          <a:bodyPr/>
          <a:lstStyle/>
          <a:p>
            <a:endParaRPr lang="en-US"/>
          </a:p>
        </p:txBody>
      </p:sp>
      <p:sp>
        <p:nvSpPr>
          <p:cNvPr id="9" name="Rectangle 8"/>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Straight Connector 12"/>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Straight Connector 13"/>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Straight Connector 14"/>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Straight Connec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7" name="Straight Connector 16"/>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Rectangle 1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Oval 18"/>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Oval 19"/>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l 20"/>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Oval 21"/>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l 22"/>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Straight Connector 25"/>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Slide Number Placeholder 5"/>
          <p:cNvSpPr>
            <a:spLocks noGrp="1"/>
          </p:cNvSpPr>
          <p:nvPr>
            <p:ph type="sldNum" sz="quarter" idx="12"/>
          </p:nvPr>
        </p:nvSpPr>
        <p:spPr bwMode="auto">
          <a:xfrm>
            <a:off x="1340616" y="4928702"/>
            <a:ext cx="609600" cy="517524"/>
          </a:xfrm>
        </p:spPr>
        <p:txBody>
          <a:bodyPr/>
          <a:lstStyle/>
          <a:p>
            <a:fld id="{95EF20D6-54DB-47A6-9E88-838C7DF55557}"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7B86258A-A97F-4F8C-9366-48613FE22B95}" type="datetimeFigureOut">
              <a:rPr lang="en-US" smtClean="0"/>
              <a:pPr/>
              <a:t>11/10/2009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5EF20D6-54DB-47A6-9E88-838C7DF55557}" type="slidenum">
              <a:rPr lang="en-US" smtClean="0"/>
              <a:pPr/>
              <a:t>‹#›</a:t>
            </a:fld>
            <a:endParaRPr lang="en-US"/>
          </a:p>
        </p:txBody>
      </p:sp>
      <p:sp>
        <p:nvSpPr>
          <p:cNvPr id="9" name="Content Placeholder 8"/>
          <p:cNvSpPr>
            <a:spLocks noGrp="1"/>
          </p:cNvSpPr>
          <p:nvPr>
            <p:ph sz="quarter" idx="1"/>
          </p:nvPr>
        </p:nvSpPr>
        <p:spPr>
          <a:xfrm>
            <a:off x="457200" y="1600200"/>
            <a:ext cx="3657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270248" y="1600200"/>
            <a:ext cx="3657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7543800" cy="1143000"/>
          </a:xfrm>
        </p:spPr>
        <p:txBody>
          <a:bodyPr anchor="b"/>
          <a:lstStyle>
            <a:lvl1pPr>
              <a:defRPr/>
            </a:lvl1pPr>
          </a:lstStyle>
          <a:p>
            <a:r>
              <a:rPr kumimoji="0" lang="en-US" smtClean="0"/>
              <a:t>Click to edit Master title style</a:t>
            </a:r>
            <a:endParaRPr kumimoji="0" lang="en-US"/>
          </a:p>
        </p:txBody>
      </p:sp>
      <p:sp>
        <p:nvSpPr>
          <p:cNvPr id="7" name="Date Placeholder 6"/>
          <p:cNvSpPr>
            <a:spLocks noGrp="1"/>
          </p:cNvSpPr>
          <p:nvPr>
            <p:ph type="dt" sz="half" idx="10"/>
          </p:nvPr>
        </p:nvSpPr>
        <p:spPr/>
        <p:txBody>
          <a:bodyPr/>
          <a:lstStyle/>
          <a:p>
            <a:fld id="{7B86258A-A97F-4F8C-9366-48613FE22B95}" type="datetimeFigureOut">
              <a:rPr lang="en-US" smtClean="0"/>
              <a:pPr/>
              <a:t>11/10/2009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5EF20D6-54DB-47A6-9E88-838C7DF55557}" type="slidenum">
              <a:rPr lang="en-US" smtClean="0"/>
              <a:pPr/>
              <a:t>‹#›</a:t>
            </a:fld>
            <a:endParaRPr lang="en-US"/>
          </a:p>
        </p:txBody>
      </p:sp>
      <p:sp>
        <p:nvSpPr>
          <p:cNvPr id="11" name="Content Placeholder 10"/>
          <p:cNvSpPr>
            <a:spLocks noGrp="1"/>
          </p:cNvSpPr>
          <p:nvPr>
            <p:ph sz="quarter" idx="2"/>
          </p:nvPr>
        </p:nvSpPr>
        <p:spPr>
          <a:xfrm>
            <a:off x="457200" y="2362200"/>
            <a:ext cx="3657600" cy="3886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371975" y="2362200"/>
            <a:ext cx="3657600" cy="3886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Text Placeholder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4" name="Text Placeholder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6" name="Date Placeholder 5"/>
          <p:cNvSpPr>
            <a:spLocks noGrp="1"/>
          </p:cNvSpPr>
          <p:nvPr>
            <p:ph type="dt" sz="half" idx="10"/>
          </p:nvPr>
        </p:nvSpPr>
        <p:spPr/>
        <p:txBody>
          <a:bodyPr rtlCol="0"/>
          <a:lstStyle/>
          <a:p>
            <a:fld id="{7B86258A-A97F-4F8C-9366-48613FE22B95}" type="datetimeFigureOut">
              <a:rPr lang="en-US" smtClean="0"/>
              <a:pPr/>
              <a:t>11/10/2009</a:t>
            </a:fld>
            <a:endParaRPr lang="en-US"/>
          </a:p>
        </p:txBody>
      </p:sp>
      <p:sp>
        <p:nvSpPr>
          <p:cNvPr id="7" name="Slide Number Placeholder 6"/>
          <p:cNvSpPr>
            <a:spLocks noGrp="1"/>
          </p:cNvSpPr>
          <p:nvPr>
            <p:ph type="sldNum" sz="quarter" idx="11"/>
          </p:nvPr>
        </p:nvSpPr>
        <p:spPr/>
        <p:txBody>
          <a:bodyPr rtlCol="0"/>
          <a:lstStyle/>
          <a:p>
            <a:fld id="{95EF20D6-54DB-47A6-9E88-838C7DF55557}" type="slidenum">
              <a:rPr lang="en-US" smtClean="0"/>
              <a:pPr/>
              <a:t>‹#›</a:t>
            </a:fld>
            <a:endParaRPr lang="en-US"/>
          </a:p>
        </p:txBody>
      </p:sp>
      <p:sp>
        <p:nvSpPr>
          <p:cNvPr id="8" name="Footer Placeholder 7"/>
          <p:cNvSpPr>
            <a:spLocks noGrp="1"/>
          </p:cNvSpPr>
          <p:nvPr>
            <p:ph type="ftr" sz="quarter" idx="12"/>
          </p:nvPr>
        </p:nvSpPr>
        <p:spPr/>
        <p:txBody>
          <a:bodyPr rtlCol="0"/>
          <a:lstStyle/>
          <a:p>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B86258A-A97F-4F8C-9366-48613FE22B95}" type="datetimeFigureOut">
              <a:rPr lang="en-US" smtClean="0"/>
              <a:pPr/>
              <a:t>11/10/2009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5EF20D6-54DB-47A6-9E88-838C7DF55557}"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10" name="Straight Connector 9"/>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Title 1"/>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Straight Connector 7"/>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Straight Connector 8"/>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Straight Connector 10"/>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Rectangle 11"/>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Straight Connector 12"/>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Oval 13"/>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Content Placeholder 17"/>
          <p:cNvSpPr>
            <a:spLocks noGrp="1"/>
          </p:cNvSpPr>
          <p:nvPr>
            <p:ph sz="quarter" idx="1"/>
          </p:nvPr>
        </p:nvSpPr>
        <p:spPr>
          <a:xfrm>
            <a:off x="304800" y="274320"/>
            <a:ext cx="5638800" cy="6327648"/>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1" name="Date Placeholder 20"/>
          <p:cNvSpPr>
            <a:spLocks noGrp="1"/>
          </p:cNvSpPr>
          <p:nvPr>
            <p:ph type="dt" sz="half" idx="14"/>
          </p:nvPr>
        </p:nvSpPr>
        <p:spPr/>
        <p:txBody>
          <a:bodyPr rtlCol="0"/>
          <a:lstStyle/>
          <a:p>
            <a:fld id="{7B86258A-A97F-4F8C-9366-48613FE22B95}" type="datetimeFigureOut">
              <a:rPr lang="en-US" smtClean="0"/>
              <a:pPr/>
              <a:t>11/10/2009</a:t>
            </a:fld>
            <a:endParaRPr lang="en-US"/>
          </a:p>
        </p:txBody>
      </p:sp>
      <p:sp>
        <p:nvSpPr>
          <p:cNvPr id="22" name="Slide Number Placeholder 21"/>
          <p:cNvSpPr>
            <a:spLocks noGrp="1"/>
          </p:cNvSpPr>
          <p:nvPr>
            <p:ph type="sldNum" sz="quarter" idx="15"/>
          </p:nvPr>
        </p:nvSpPr>
        <p:spPr/>
        <p:txBody>
          <a:bodyPr rtlCol="0"/>
          <a:lstStyle/>
          <a:p>
            <a:fld id="{95EF20D6-54DB-47A6-9E88-838C7DF55557}" type="slidenum">
              <a:rPr lang="en-US" smtClean="0"/>
              <a:pPr/>
              <a:t>‹#›</a:t>
            </a:fld>
            <a:endParaRPr lang="en-US"/>
          </a:p>
        </p:txBody>
      </p:sp>
      <p:sp>
        <p:nvSpPr>
          <p:cNvPr id="23" name="Footer Placeholder 22"/>
          <p:cNvSpPr>
            <a:spLocks noGrp="1"/>
          </p:cNvSpPr>
          <p:nvPr>
            <p:ph type="ftr" sz="quarter" idx="16"/>
          </p:nvPr>
        </p:nvSpPr>
        <p:spPr/>
        <p:txBody>
          <a:bodyPr rtlCol="0"/>
          <a:lstStyle/>
          <a:p>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9" name="Straight Connector 8"/>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Oval 12"/>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Title 1"/>
          <p:cNvSpPr>
            <a:spLocks noGrp="1"/>
          </p:cNvSpPr>
          <p:nvPr>
            <p:ph type="title"/>
          </p:nvPr>
        </p:nvSpPr>
        <p:spPr>
          <a:xfrm rot="5400000">
            <a:off x="3350133" y="3200400"/>
            <a:ext cx="6309360" cy="457200"/>
          </a:xfrm>
        </p:spPr>
        <p:txBody>
          <a:bodyPr anchor="b"/>
          <a:lstStyle>
            <a:lvl1pPr algn="l">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en-US" smtClean="0"/>
              <a:t>Click icon to add picture</a:t>
            </a:r>
            <a:endParaRPr kumimoji="0" lang="en-US" dirty="0"/>
          </a:p>
        </p:txBody>
      </p:sp>
      <p:sp>
        <p:nvSpPr>
          <p:cNvPr id="4" name="Text Placeholder 3"/>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10" name="Straight Connector 9"/>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Rectangle 10"/>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Straight Connector 11"/>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Straight Connector 18"/>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Straight Connector 19"/>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Date Placeholder 16"/>
          <p:cNvSpPr>
            <a:spLocks noGrp="1"/>
          </p:cNvSpPr>
          <p:nvPr>
            <p:ph type="dt" sz="half" idx="10"/>
          </p:nvPr>
        </p:nvSpPr>
        <p:spPr/>
        <p:txBody>
          <a:bodyPr rtlCol="0"/>
          <a:lstStyle/>
          <a:p>
            <a:fld id="{7B86258A-A97F-4F8C-9366-48613FE22B95}" type="datetimeFigureOut">
              <a:rPr lang="en-US" smtClean="0"/>
              <a:pPr/>
              <a:t>11/10/2009</a:t>
            </a:fld>
            <a:endParaRPr lang="en-US"/>
          </a:p>
        </p:txBody>
      </p:sp>
      <p:sp>
        <p:nvSpPr>
          <p:cNvPr id="18" name="Slide Number Placeholder 17"/>
          <p:cNvSpPr>
            <a:spLocks noGrp="1"/>
          </p:cNvSpPr>
          <p:nvPr>
            <p:ph type="sldNum" sz="quarter" idx="11"/>
          </p:nvPr>
        </p:nvSpPr>
        <p:spPr/>
        <p:txBody>
          <a:bodyPr rtlCol="0"/>
          <a:lstStyle/>
          <a:p>
            <a:fld id="{95EF20D6-54DB-47A6-9E88-838C7DF55557}" type="slidenum">
              <a:rPr lang="en-US" smtClean="0"/>
              <a:pPr/>
              <a:t>‹#›</a:t>
            </a:fld>
            <a:endParaRPr lang="en-US"/>
          </a:p>
        </p:txBody>
      </p:sp>
      <p:sp>
        <p:nvSpPr>
          <p:cNvPr id="21" name="Footer Placeholder 20"/>
          <p:cNvSpPr>
            <a:spLocks noGrp="1"/>
          </p:cNvSpPr>
          <p:nvPr>
            <p:ph type="ftr" sz="quarter" idx="12"/>
          </p:nvPr>
        </p:nvSpPr>
        <p:spPr/>
        <p:txBody>
          <a:bodyPr rtlCol="0"/>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lumMod val="25000"/>
            <a:alpha val="84000"/>
          </a:schemeClr>
        </a:solidFill>
        <a:effectLst/>
      </p:bgPr>
    </p:bg>
    <p:spTree>
      <p:nvGrpSpPr>
        <p:cNvPr id="1" name=""/>
        <p:cNvGrpSpPr/>
        <p:nvPr/>
      </p:nvGrpSpPr>
      <p:grpSpPr>
        <a:xfrm>
          <a:off x="0" y="0"/>
          <a:ext cx="0" cy="0"/>
          <a:chOff x="0" y="0"/>
          <a:chExt cx="0" cy="0"/>
        </a:xfrm>
      </p:grpSpPr>
      <p:sp>
        <p:nvSpPr>
          <p:cNvPr id="16" name="Straight Connector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Title Placeholder 21"/>
          <p:cNvSpPr>
            <a:spLocks noGrp="1"/>
          </p:cNvSpPr>
          <p:nvPr>
            <p:ph type="title"/>
          </p:nvPr>
        </p:nvSpPr>
        <p:spPr>
          <a:xfrm>
            <a:off x="457200" y="274638"/>
            <a:ext cx="7467600" cy="1143000"/>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7B86258A-A97F-4F8C-9366-48613FE22B95}" type="datetimeFigureOut">
              <a:rPr lang="en-US" smtClean="0"/>
              <a:pPr/>
              <a:t>11/10/2009</a:t>
            </a:fld>
            <a:endParaRPr lang="en-US"/>
          </a:p>
        </p:txBody>
      </p:sp>
      <p:sp>
        <p:nvSpPr>
          <p:cNvPr id="3" name="Footer Placeholder 2"/>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endParaRPr lang="en-US"/>
          </a:p>
        </p:txBody>
      </p:sp>
      <p:sp>
        <p:nvSpPr>
          <p:cNvPr id="7" name="Straight Connector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Straight Connector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Rectangle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Straight Connector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Oval 11"/>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Slide Number Placeholder 22"/>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95EF20D6-54DB-47A6-9E88-838C7DF55557}"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3.gif"/><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hyperlink" Target="http://images.google.com/imgres?imgurl=http://skeptically.org/sitebuildercontent/sitebuilderpictures/.pond/skinner-bust-20s.jpg.w560h928.jpg&amp;imgrefurl=http://skeptically.org/skinner/id3.html&amp;usg=__TCIIaNAuzQsNIyRg91DHkWVnTrM=&amp;h=928&amp;w=560&amp;sz=96&amp;hl=en&amp;start=13&amp;tbnid=LQgGKGj-vbL_bM:&amp;tbnh=147&amp;tbnw=89&amp;prev=/images?q=skinner&amp;gbv=2&amp;hl=en" TargetMode="Externa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hyperlink" Target="http://www.youtube.com/watch?v=cl7jr9EVcjI" TargetMode="Externa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hyperlink" Target="http://www.ibe.unesco.org/fileadmin/user_upload/archive/publications/ThinkersPdf/skinnere.PDF" TargetMode="External"/><Relationship Id="rId2" Type="http://schemas.openxmlformats.org/officeDocument/2006/relationships/hyperlink" Target="http://webspace.ship.edu/cgboer/skinner.html" TargetMode="External"/><Relationship Id="rId1" Type="http://schemas.openxmlformats.org/officeDocument/2006/relationships/slideLayout" Target="../slideLayouts/slideLayout2.xml"/><Relationship Id="rId4" Type="http://schemas.openxmlformats.org/officeDocument/2006/relationships/hyperlink" Target="http://www.faqs.org/health/bios/33/Burrhus-Frederic-Skinner.html" TargetMode="Externa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2.xml"/><Relationship Id="rId4" Type="http://schemas.openxmlformats.org/officeDocument/2006/relationships/image" Target="../media/image9.jpeg"/></Relationships>
</file>

<file path=ppt/slides/_rels/slide7.xml.rels><?xml version="1.0" encoding="UTF-8" standalone="yes"?>
<Relationships xmlns="http://schemas.openxmlformats.org/package/2006/relationships"><Relationship Id="rId2" Type="http://schemas.openxmlformats.org/officeDocument/2006/relationships/image" Target="../media/image10.gi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981200" y="762000"/>
            <a:ext cx="6477000" cy="1754326"/>
          </a:xfrm>
          <a:prstGeom prst="rect">
            <a:avLst/>
          </a:prstGeom>
          <a:noFill/>
        </p:spPr>
        <p:txBody>
          <a:bodyPr wrap="square" lIns="91440" tIns="45720" rIns="91440" bIns="45720">
            <a:spAutoFit/>
          </a:bodyPr>
          <a:lstStyle/>
          <a:p>
            <a:pPr algn="ctr"/>
            <a:r>
              <a:rPr lang="en-US" sz="5400" b="1" dirty="0" smtClean="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rPr>
              <a:t>Burrhus Frederic </a:t>
            </a:r>
          </a:p>
          <a:p>
            <a:pPr algn="r"/>
            <a:r>
              <a:rPr lang="en-US" sz="5400" b="1" dirty="0" smtClean="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rPr>
              <a:t>Skinner</a:t>
            </a:r>
            <a:endParaRPr lang="en-US" sz="5400" b="1" dirty="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endParaRPr>
          </a:p>
        </p:txBody>
      </p:sp>
      <p:pic>
        <p:nvPicPr>
          <p:cNvPr id="14338" name="Picture 2" descr="http://pavlov.psicol.unam.mx:8080/CIM2000/Textos_Clasicos/skinner_Smiling.jpg"/>
          <p:cNvPicPr>
            <a:picLocks noChangeAspect="1" noChangeArrowheads="1"/>
          </p:cNvPicPr>
          <p:nvPr/>
        </p:nvPicPr>
        <p:blipFill>
          <a:blip r:embed="rId2" cstate="print"/>
          <a:srcRect/>
          <a:stretch>
            <a:fillRect/>
          </a:stretch>
        </p:blipFill>
        <p:spPr bwMode="auto">
          <a:xfrm>
            <a:off x="2286000" y="1905000"/>
            <a:ext cx="2743200" cy="3986902"/>
          </a:xfrm>
          <a:prstGeom prst="rect">
            <a:avLst/>
          </a:prstGeom>
          <a:noFill/>
        </p:spPr>
      </p:pic>
      <p:sp>
        <p:nvSpPr>
          <p:cNvPr id="7" name="Rectangle 6"/>
          <p:cNvSpPr/>
          <p:nvPr/>
        </p:nvSpPr>
        <p:spPr>
          <a:xfrm>
            <a:off x="5334000" y="4876800"/>
            <a:ext cx="3200400" cy="584775"/>
          </a:xfrm>
          <a:prstGeom prst="rect">
            <a:avLst/>
          </a:prstGeom>
          <a:noFill/>
        </p:spPr>
        <p:txBody>
          <a:bodyPr wrap="square" lIns="91440" tIns="45720" rIns="91440" bIns="45720">
            <a:spAutoFit/>
          </a:bodyPr>
          <a:lstStyle/>
          <a:p>
            <a:pPr algn="ctr"/>
            <a:r>
              <a:rPr lang="en-US" sz="3200" b="1" dirty="0" smtClean="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rPr>
              <a:t>Natalia </a:t>
            </a:r>
            <a:r>
              <a:rPr lang="en-US" sz="3200" b="1" dirty="0" err="1" smtClean="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rPr>
              <a:t>Rodas</a:t>
            </a:r>
            <a:endParaRPr lang="en-US" sz="3200" b="1" cap="none" spc="0" dirty="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3">
            <a:schemeClr val="lt1"/>
          </a:lnRef>
          <a:fillRef idx="1">
            <a:schemeClr val="accent3"/>
          </a:fillRef>
          <a:effectRef idx="1">
            <a:schemeClr val="accent3"/>
          </a:effectRef>
          <a:fontRef idx="minor">
            <a:schemeClr val="lt1"/>
          </a:fontRef>
        </p:style>
        <p:txBody>
          <a:bodyPr>
            <a:normAutofit/>
          </a:bodyPr>
          <a:lstStyle/>
          <a:p>
            <a:r>
              <a:rPr lang="en-US" sz="5400" dirty="0" smtClean="0"/>
              <a:t>Skinner Box</a:t>
            </a:r>
            <a:endParaRPr lang="en-US" sz="5400" dirty="0"/>
          </a:p>
        </p:txBody>
      </p:sp>
      <p:sp>
        <p:nvSpPr>
          <p:cNvPr id="3" name="Content Placeholder 2"/>
          <p:cNvSpPr>
            <a:spLocks noGrp="1"/>
          </p:cNvSpPr>
          <p:nvPr>
            <p:ph sz="quarter" idx="1"/>
          </p:nvPr>
        </p:nvSpPr>
        <p:spPr/>
        <p:txBody>
          <a:bodyPr/>
          <a:lstStyle/>
          <a:p>
            <a:r>
              <a:rPr lang="en-US" dirty="0" smtClean="0">
                <a:solidFill>
                  <a:schemeClr val="accent3"/>
                </a:solidFill>
              </a:rPr>
              <a:t>In this experiment Skinner demonstrated the ideas of "operant conditioning" and "shaping behavior." Unlike Pavlov's classical conditioning, operant conditioning is the rewarding of an act that approaches a new desired behavior.</a:t>
            </a:r>
            <a:endParaRPr lang="en-US" dirty="0"/>
          </a:p>
        </p:txBody>
      </p:sp>
      <p:pic>
        <p:nvPicPr>
          <p:cNvPr id="1026" name="Picture 2" descr="http://it.pedf.cuni.cz/strstud/edutech/2007_Thorndike_Fuglik/img/foto/skinner_box.jpg"/>
          <p:cNvPicPr>
            <a:picLocks noChangeAspect="1" noChangeArrowheads="1"/>
          </p:cNvPicPr>
          <p:nvPr/>
        </p:nvPicPr>
        <p:blipFill>
          <a:blip r:embed="rId2" cstate="print"/>
          <a:srcRect/>
          <a:stretch>
            <a:fillRect/>
          </a:stretch>
        </p:blipFill>
        <p:spPr bwMode="auto">
          <a:xfrm>
            <a:off x="3429000" y="3663019"/>
            <a:ext cx="2895600" cy="2689691"/>
          </a:xfrm>
          <a:prstGeom prst="rect">
            <a:avLst/>
          </a:prstGeom>
          <a:noFill/>
        </p:spPr>
      </p:pic>
      <p:sp>
        <p:nvSpPr>
          <p:cNvPr id="6" name="TextBox 5"/>
          <p:cNvSpPr txBox="1"/>
          <p:nvPr/>
        </p:nvSpPr>
        <p:spPr>
          <a:xfrm>
            <a:off x="990600" y="4419600"/>
            <a:ext cx="2133600" cy="461665"/>
          </a:xfrm>
          <a:prstGeom prst="rect">
            <a:avLst/>
          </a:prstGeom>
          <a:noFill/>
        </p:spPr>
        <p:txBody>
          <a:bodyPr wrap="square" rtlCol="0">
            <a:spAutoFit/>
          </a:bodyPr>
          <a:lstStyle/>
          <a:p>
            <a:r>
              <a:rPr lang="en-US" sz="2400" dirty="0" smtClean="0"/>
              <a:t>Skinner Box</a:t>
            </a:r>
            <a:endParaRPr lang="en-US" sz="2400"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3">
            <a:schemeClr val="lt1"/>
          </a:lnRef>
          <a:fillRef idx="1">
            <a:schemeClr val="accent3"/>
          </a:fillRef>
          <a:effectRef idx="1">
            <a:schemeClr val="accent3"/>
          </a:effectRef>
          <a:fontRef idx="minor">
            <a:schemeClr val="lt1"/>
          </a:fontRef>
        </p:style>
        <p:txBody>
          <a:bodyPr>
            <a:noAutofit/>
          </a:bodyPr>
          <a:lstStyle/>
          <a:p>
            <a:r>
              <a:rPr lang="en-US" sz="4000" b="1" dirty="0" smtClean="0"/>
              <a:t>Superstition in the pigeon</a:t>
            </a:r>
            <a:endParaRPr lang="en-US" sz="4000" dirty="0"/>
          </a:p>
        </p:txBody>
      </p:sp>
      <p:sp>
        <p:nvSpPr>
          <p:cNvPr id="3" name="Content Placeholder 2"/>
          <p:cNvSpPr>
            <a:spLocks noGrp="1"/>
          </p:cNvSpPr>
          <p:nvPr>
            <p:ph sz="quarter" idx="1"/>
          </p:nvPr>
        </p:nvSpPr>
        <p:spPr>
          <a:xfrm>
            <a:off x="457200" y="1600200"/>
            <a:ext cx="7467600" cy="4873752"/>
          </a:xfrm>
        </p:spPr>
        <p:txBody>
          <a:bodyPr>
            <a:normAutofit fontScale="92500" lnSpcReduction="20000"/>
          </a:bodyPr>
          <a:lstStyle/>
          <a:p>
            <a:pPr>
              <a:lnSpc>
                <a:spcPct val="120000"/>
              </a:lnSpc>
              <a:spcBef>
                <a:spcPts val="0"/>
              </a:spcBef>
            </a:pPr>
            <a:r>
              <a:rPr lang="en-US" sz="2000" dirty="0" smtClean="0">
                <a:solidFill>
                  <a:srgbClr val="66FF33"/>
                </a:solidFill>
              </a:rPr>
              <a:t>One of Skinner's experiments examined the formation of superstition in one of his favorite experimental animals, the pigeon. Skinner placed a series of hungry pigeons in a cage attached to an automatic mechanism that delivered food to the pigeon at regular intervals with no reference to the bird's behavior. He discovered </a:t>
            </a:r>
          </a:p>
          <a:p>
            <a:pPr>
              <a:lnSpc>
                <a:spcPct val="120000"/>
              </a:lnSpc>
              <a:spcBef>
                <a:spcPts val="0"/>
              </a:spcBef>
              <a:buNone/>
            </a:pPr>
            <a:r>
              <a:rPr lang="en-US" sz="2000" dirty="0" smtClean="0">
                <a:solidFill>
                  <a:srgbClr val="66FF33"/>
                </a:solidFill>
              </a:rPr>
              <a:t>	that the pigeons associated the delivery</a:t>
            </a:r>
          </a:p>
          <a:p>
            <a:pPr>
              <a:lnSpc>
                <a:spcPct val="120000"/>
              </a:lnSpc>
              <a:spcBef>
                <a:spcPts val="0"/>
              </a:spcBef>
              <a:buNone/>
            </a:pPr>
            <a:r>
              <a:rPr lang="en-US" sz="2000" dirty="0" smtClean="0">
                <a:solidFill>
                  <a:srgbClr val="66FF33"/>
                </a:solidFill>
              </a:rPr>
              <a:t>	of the food with whatever chance actions</a:t>
            </a:r>
          </a:p>
          <a:p>
            <a:pPr>
              <a:lnSpc>
                <a:spcPct val="120000"/>
              </a:lnSpc>
              <a:spcBef>
                <a:spcPts val="0"/>
              </a:spcBef>
              <a:buNone/>
            </a:pPr>
            <a:r>
              <a:rPr lang="en-US" sz="2000" dirty="0" smtClean="0">
                <a:solidFill>
                  <a:srgbClr val="66FF33"/>
                </a:solidFill>
              </a:rPr>
              <a:t>	 they had been performing as it was </a:t>
            </a:r>
          </a:p>
          <a:p>
            <a:pPr>
              <a:lnSpc>
                <a:spcPct val="120000"/>
              </a:lnSpc>
              <a:spcBef>
                <a:spcPts val="0"/>
              </a:spcBef>
              <a:buNone/>
            </a:pPr>
            <a:r>
              <a:rPr lang="en-US" sz="2000" dirty="0" smtClean="0">
                <a:solidFill>
                  <a:srgbClr val="66FF33"/>
                </a:solidFill>
              </a:rPr>
              <a:t>	delivered, and that they continued </a:t>
            </a:r>
          </a:p>
          <a:p>
            <a:pPr>
              <a:lnSpc>
                <a:spcPct val="120000"/>
              </a:lnSpc>
              <a:spcBef>
                <a:spcPts val="0"/>
              </a:spcBef>
              <a:buNone/>
            </a:pPr>
            <a:r>
              <a:rPr lang="en-US" sz="2000" dirty="0" smtClean="0">
                <a:solidFill>
                  <a:srgbClr val="66FF33"/>
                </a:solidFill>
              </a:rPr>
              <a:t>	to perform these same actions. </a:t>
            </a:r>
          </a:p>
          <a:p>
            <a:pPr>
              <a:lnSpc>
                <a:spcPct val="120000"/>
              </a:lnSpc>
              <a:spcBef>
                <a:spcPts val="0"/>
              </a:spcBef>
              <a:buNone/>
            </a:pPr>
            <a:r>
              <a:rPr lang="en-US" sz="2000" dirty="0" smtClean="0">
                <a:solidFill>
                  <a:srgbClr val="66FF33"/>
                </a:solidFill>
              </a:rPr>
              <a:t>	Skinner suggested that the pigeons</a:t>
            </a:r>
          </a:p>
          <a:p>
            <a:pPr>
              <a:lnSpc>
                <a:spcPct val="120000"/>
              </a:lnSpc>
              <a:spcBef>
                <a:spcPts val="0"/>
              </a:spcBef>
              <a:buNone/>
            </a:pPr>
            <a:r>
              <a:rPr lang="en-US" sz="2000" dirty="0" smtClean="0">
                <a:solidFill>
                  <a:srgbClr val="66FF33"/>
                </a:solidFill>
              </a:rPr>
              <a:t>	behaved as if they were influencing</a:t>
            </a:r>
          </a:p>
          <a:p>
            <a:pPr>
              <a:lnSpc>
                <a:spcPct val="120000"/>
              </a:lnSpc>
              <a:spcBef>
                <a:spcPts val="0"/>
              </a:spcBef>
              <a:buNone/>
            </a:pPr>
            <a:r>
              <a:rPr lang="en-US" sz="2000" dirty="0" smtClean="0">
                <a:solidFill>
                  <a:srgbClr val="66FF33"/>
                </a:solidFill>
              </a:rPr>
              <a:t>	the automatic mechanism with their </a:t>
            </a:r>
          </a:p>
          <a:p>
            <a:pPr>
              <a:lnSpc>
                <a:spcPct val="120000"/>
              </a:lnSpc>
              <a:spcBef>
                <a:spcPts val="0"/>
              </a:spcBef>
              <a:buNone/>
            </a:pPr>
            <a:r>
              <a:rPr lang="en-US" sz="2000" dirty="0" smtClean="0">
                <a:solidFill>
                  <a:srgbClr val="66FF33"/>
                </a:solidFill>
              </a:rPr>
              <a:t>	"rituals" and that this experiment </a:t>
            </a:r>
          </a:p>
          <a:p>
            <a:pPr>
              <a:lnSpc>
                <a:spcPct val="120000"/>
              </a:lnSpc>
              <a:spcBef>
                <a:spcPts val="0"/>
              </a:spcBef>
              <a:buNone/>
            </a:pPr>
            <a:r>
              <a:rPr lang="en-US" sz="2000" dirty="0" smtClean="0">
                <a:solidFill>
                  <a:srgbClr val="66FF33"/>
                </a:solidFill>
              </a:rPr>
              <a:t>	discarded light on human behavior. </a:t>
            </a:r>
          </a:p>
          <a:p>
            <a:endParaRPr lang="en-US" dirty="0"/>
          </a:p>
        </p:txBody>
      </p:sp>
      <p:pic>
        <p:nvPicPr>
          <p:cNvPr id="2050" name="Picture 2" descr="http://www.jsu.edu/depart/psychology/sebac/Lab-People/jpeg/chamber1.jpg"/>
          <p:cNvPicPr>
            <a:picLocks noChangeAspect="1" noChangeArrowheads="1"/>
          </p:cNvPicPr>
          <p:nvPr/>
        </p:nvPicPr>
        <p:blipFill>
          <a:blip r:embed="rId2" cstate="print"/>
          <a:srcRect/>
          <a:stretch>
            <a:fillRect/>
          </a:stretch>
        </p:blipFill>
        <p:spPr bwMode="auto">
          <a:xfrm>
            <a:off x="5410200" y="3200400"/>
            <a:ext cx="2703635" cy="3124200"/>
          </a:xfrm>
          <a:prstGeom prst="rect">
            <a:avLst/>
          </a:prstGeom>
          <a:noFill/>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3">
            <a:schemeClr val="lt1"/>
          </a:lnRef>
          <a:fillRef idx="1">
            <a:schemeClr val="accent1"/>
          </a:fillRef>
          <a:effectRef idx="1">
            <a:schemeClr val="accent1"/>
          </a:effectRef>
          <a:fontRef idx="minor">
            <a:schemeClr val="lt1"/>
          </a:fontRef>
        </p:style>
        <p:txBody>
          <a:bodyPr>
            <a:normAutofit/>
          </a:bodyPr>
          <a:lstStyle/>
          <a:p>
            <a:r>
              <a:rPr lang="en-US" sz="5400" dirty="0" smtClean="0"/>
              <a:t>Air Crib</a:t>
            </a:r>
            <a:endParaRPr lang="en-US" sz="5400" dirty="0"/>
          </a:p>
        </p:txBody>
      </p:sp>
      <p:sp>
        <p:nvSpPr>
          <p:cNvPr id="3" name="Content Placeholder 2"/>
          <p:cNvSpPr>
            <a:spLocks noGrp="1"/>
          </p:cNvSpPr>
          <p:nvPr>
            <p:ph sz="quarter" idx="1"/>
          </p:nvPr>
        </p:nvSpPr>
        <p:spPr>
          <a:xfrm>
            <a:off x="228600" y="1600200"/>
            <a:ext cx="6934200" cy="4953000"/>
          </a:xfrm>
        </p:spPr>
        <p:txBody>
          <a:bodyPr>
            <a:normAutofit fontScale="85000" lnSpcReduction="20000"/>
          </a:bodyPr>
          <a:lstStyle/>
          <a:p>
            <a:r>
              <a:rPr lang="en-US" dirty="0" smtClean="0">
                <a:solidFill>
                  <a:schemeClr val="accent3"/>
                </a:solidFill>
              </a:rPr>
              <a:t>In an effort to help his wife deal with the day to day tasks of child rearing, Skinner thought he might be able to improve upon the standard crib. He invented the air-crib to meet this challenge. An air-crib, also known as a baby tender, is an easily-cleaned, temperature and humidity-controlled box Skinner designed to assist in the raising of babies.</a:t>
            </a:r>
          </a:p>
          <a:p>
            <a:r>
              <a:rPr lang="en-US" dirty="0" smtClean="0">
                <a:solidFill>
                  <a:schemeClr val="accent3"/>
                </a:solidFill>
              </a:rPr>
              <a:t>It was one of his most controversial inventions, and was popularly mischaracterized as cruel and experimental.</a:t>
            </a:r>
            <a:r>
              <a:rPr lang="en-US" baseline="30000" dirty="0" smtClean="0">
                <a:solidFill>
                  <a:schemeClr val="accent3"/>
                </a:solidFill>
              </a:rPr>
              <a:t> </a:t>
            </a:r>
            <a:r>
              <a:rPr lang="en-US" dirty="0" smtClean="0">
                <a:solidFill>
                  <a:schemeClr val="accent3"/>
                </a:solidFill>
              </a:rPr>
              <a:t>It was designed to make the early childcare more simple, while encouraging the baby to be more confident, mobile, comfortable, healthy and therefore, less prone to cry.</a:t>
            </a:r>
          </a:p>
          <a:p>
            <a:r>
              <a:rPr lang="en-US" dirty="0" smtClean="0">
                <a:solidFill>
                  <a:schemeClr val="accent3"/>
                </a:solidFill>
              </a:rPr>
              <a:t>Air-cribs were later commercially manufactured by several companies. Air-cribs of some fashion are still used to this day, and publications continue to dispel myths about, and tout the progressive advantages of Skinner's invention.</a:t>
            </a:r>
            <a:endParaRPr lang="en-US" dirty="0">
              <a:solidFill>
                <a:schemeClr val="accent3"/>
              </a:solidFill>
            </a:endParaRPr>
          </a:p>
        </p:txBody>
      </p:sp>
      <p:pic>
        <p:nvPicPr>
          <p:cNvPr id="24578" name="Picture 2" descr="http://www3.uakron.edu/ahap/apparatus/images/photos/aircrib(skinner).jpg"/>
          <p:cNvPicPr>
            <a:picLocks noChangeAspect="1" noChangeArrowheads="1"/>
          </p:cNvPicPr>
          <p:nvPr/>
        </p:nvPicPr>
        <p:blipFill>
          <a:blip r:embed="rId2" cstate="print"/>
          <a:srcRect/>
          <a:stretch>
            <a:fillRect/>
          </a:stretch>
        </p:blipFill>
        <p:spPr bwMode="auto">
          <a:xfrm>
            <a:off x="6934200" y="2209800"/>
            <a:ext cx="1771650" cy="2895600"/>
          </a:xfrm>
          <a:prstGeom prst="rect">
            <a:avLst/>
          </a:prstGeom>
          <a:noFill/>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3">
            <a:schemeClr val="lt1"/>
          </a:lnRef>
          <a:fillRef idx="1">
            <a:schemeClr val="accent3"/>
          </a:fillRef>
          <a:effectRef idx="1">
            <a:schemeClr val="accent3"/>
          </a:effectRef>
          <a:fontRef idx="minor">
            <a:schemeClr val="lt1"/>
          </a:fontRef>
        </p:style>
        <p:txBody>
          <a:bodyPr>
            <a:normAutofit/>
          </a:bodyPr>
          <a:lstStyle/>
          <a:p>
            <a:r>
              <a:rPr lang="en-US" sz="5000" dirty="0" smtClean="0"/>
              <a:t>Cumulative Recorder</a:t>
            </a:r>
            <a:endParaRPr lang="en-US" sz="5000" dirty="0"/>
          </a:p>
        </p:txBody>
      </p:sp>
      <p:sp>
        <p:nvSpPr>
          <p:cNvPr id="3" name="Content Placeholder 2"/>
          <p:cNvSpPr>
            <a:spLocks noGrp="1"/>
          </p:cNvSpPr>
          <p:nvPr>
            <p:ph sz="quarter" idx="1"/>
          </p:nvPr>
        </p:nvSpPr>
        <p:spPr/>
        <p:txBody>
          <a:bodyPr>
            <a:normAutofit/>
          </a:bodyPr>
          <a:lstStyle/>
          <a:p>
            <a:r>
              <a:rPr lang="en-US" sz="2000" dirty="0" smtClean="0">
                <a:solidFill>
                  <a:srgbClr val="66FF33"/>
                </a:solidFill>
              </a:rPr>
              <a:t>Skinner’s invention, the cumulative recorder is an instrument used to record behavior graphically. Initially, its graphing mechanism consisted of a rotating drum of paper equipped with a marking needle. The needle would start at the bottom of the page and the drum would turn the roll of paper horizontally. Each response would result in the marking needle moving vertically along the paper one tick. This makes it possible for the rate of response to be calculated by finding the slope of the graph at a given point. </a:t>
            </a:r>
            <a:endParaRPr lang="en-US" sz="2000" dirty="0">
              <a:solidFill>
                <a:srgbClr val="66FF33"/>
              </a:solidFill>
            </a:endParaRPr>
          </a:p>
        </p:txBody>
      </p:sp>
      <p:pic>
        <p:nvPicPr>
          <p:cNvPr id="29698" name="Picture 2" descr="http://www.mnstate.edu/malonech/images/Operan5.jpg"/>
          <p:cNvPicPr>
            <a:picLocks noChangeAspect="1" noChangeArrowheads="1"/>
          </p:cNvPicPr>
          <p:nvPr/>
        </p:nvPicPr>
        <p:blipFill>
          <a:blip r:embed="rId2" cstate="print"/>
          <a:srcRect/>
          <a:stretch>
            <a:fillRect/>
          </a:stretch>
        </p:blipFill>
        <p:spPr bwMode="auto">
          <a:xfrm>
            <a:off x="3505200" y="4495800"/>
            <a:ext cx="3124200" cy="2182091"/>
          </a:xfrm>
          <a:prstGeom prst="rect">
            <a:avLst/>
          </a:prstGeom>
          <a:noFill/>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7467600" cy="1189038"/>
          </a:xfrm>
        </p:spPr>
        <p:style>
          <a:lnRef idx="3">
            <a:schemeClr val="lt1"/>
          </a:lnRef>
          <a:fillRef idx="1">
            <a:schemeClr val="accent1"/>
          </a:fillRef>
          <a:effectRef idx="1">
            <a:schemeClr val="accent1"/>
          </a:effectRef>
          <a:fontRef idx="minor">
            <a:schemeClr val="lt1"/>
          </a:fontRef>
        </p:style>
        <p:txBody>
          <a:bodyPr>
            <a:noAutofit/>
          </a:bodyPr>
          <a:lstStyle/>
          <a:p>
            <a:r>
              <a:rPr lang="en-US" sz="4000" dirty="0" smtClean="0"/>
              <a:t>Operant Conditioning Chamber</a:t>
            </a:r>
            <a:endParaRPr lang="en-US" sz="4000" dirty="0"/>
          </a:p>
        </p:txBody>
      </p:sp>
      <p:sp>
        <p:nvSpPr>
          <p:cNvPr id="3" name="Content Placeholder 2"/>
          <p:cNvSpPr>
            <a:spLocks noGrp="1"/>
          </p:cNvSpPr>
          <p:nvPr>
            <p:ph sz="quarter" idx="1"/>
          </p:nvPr>
        </p:nvSpPr>
        <p:spPr/>
        <p:txBody>
          <a:bodyPr/>
          <a:lstStyle/>
          <a:p>
            <a:r>
              <a:rPr lang="en-US" dirty="0" smtClean="0">
                <a:solidFill>
                  <a:schemeClr val="accent3"/>
                </a:solidFill>
              </a:rPr>
              <a:t>Skinner invented the chamber while he was in Harvard. Skinner invented the operant conditioning chamber to measure responses of organisms and their orderly interactions with the environment. This device was an example of his lifelong ability to invent useful devices, which included unusual devices in his childhood to the cumulative recorder. </a:t>
            </a:r>
            <a:endParaRPr lang="en-US" dirty="0">
              <a:solidFill>
                <a:schemeClr val="accent3"/>
              </a:solidFill>
            </a:endParaRPr>
          </a:p>
        </p:txBody>
      </p:sp>
      <p:pic>
        <p:nvPicPr>
          <p:cNvPr id="28674" name="Picture 2" descr="http://img.freebase.com/api/trans/image_thumb/wikipedia/images/commons_id/5709267?errorid=%2Ffreebase%2Fno_image_png&amp;maxheight=200&amp;mode=fit&amp;maxwidth=150"/>
          <p:cNvPicPr>
            <a:picLocks noChangeAspect="1" noChangeArrowheads="1"/>
          </p:cNvPicPr>
          <p:nvPr/>
        </p:nvPicPr>
        <p:blipFill>
          <a:blip r:embed="rId2" cstate="print"/>
          <a:srcRect/>
          <a:stretch>
            <a:fillRect/>
          </a:stretch>
        </p:blipFill>
        <p:spPr bwMode="auto">
          <a:xfrm>
            <a:off x="4419600" y="4343400"/>
            <a:ext cx="2209800" cy="2224532"/>
          </a:xfrm>
          <a:prstGeom prst="rect">
            <a:avLst/>
          </a:prstGeom>
          <a:noFill/>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3">
            <a:schemeClr val="lt1"/>
          </a:lnRef>
          <a:fillRef idx="1">
            <a:schemeClr val="accent3"/>
          </a:fillRef>
          <a:effectRef idx="1">
            <a:schemeClr val="accent3"/>
          </a:effectRef>
          <a:fontRef idx="minor">
            <a:schemeClr val="lt1"/>
          </a:fontRef>
        </p:style>
        <p:txBody>
          <a:bodyPr>
            <a:normAutofit/>
          </a:bodyPr>
          <a:lstStyle/>
          <a:p>
            <a:r>
              <a:rPr lang="en-US" sz="5400" dirty="0" smtClean="0"/>
              <a:t>Teaching Machine</a:t>
            </a:r>
            <a:endParaRPr lang="en-US" sz="5400" dirty="0"/>
          </a:p>
        </p:txBody>
      </p:sp>
      <p:sp>
        <p:nvSpPr>
          <p:cNvPr id="3" name="Content Placeholder 2"/>
          <p:cNvSpPr>
            <a:spLocks noGrp="1"/>
          </p:cNvSpPr>
          <p:nvPr>
            <p:ph sz="quarter" idx="1"/>
          </p:nvPr>
        </p:nvSpPr>
        <p:spPr>
          <a:xfrm>
            <a:off x="457200" y="1600200"/>
            <a:ext cx="4724400" cy="4873752"/>
          </a:xfrm>
        </p:spPr>
        <p:txBody>
          <a:bodyPr/>
          <a:lstStyle/>
          <a:p>
            <a:r>
              <a:rPr lang="en-US" dirty="0" smtClean="0">
                <a:solidFill>
                  <a:srgbClr val="66FF33"/>
                </a:solidFill>
              </a:rPr>
              <a:t>The teaching machine was a mechanical device whose purpose was to administer a curriculum of programmed instruction. It set a list of questions, and a mechanism through which the learner could respond to each question. Upon delivering a correct answer, the learner would be rewarded,</a:t>
            </a:r>
            <a:endParaRPr lang="en-US" dirty="0">
              <a:solidFill>
                <a:srgbClr val="66FF33"/>
              </a:solidFill>
            </a:endParaRPr>
          </a:p>
        </p:txBody>
      </p:sp>
      <p:pic>
        <p:nvPicPr>
          <p:cNvPr id="27650" name="Picture 2" descr="http://upload.wikimedia.org/wikipedia/commons/2/2d/Skinner_teaching_machine_08.jpg"/>
          <p:cNvPicPr>
            <a:picLocks noChangeAspect="1" noChangeArrowheads="1"/>
          </p:cNvPicPr>
          <p:nvPr/>
        </p:nvPicPr>
        <p:blipFill>
          <a:blip r:embed="rId2" cstate="print"/>
          <a:srcRect/>
          <a:stretch>
            <a:fillRect/>
          </a:stretch>
        </p:blipFill>
        <p:spPr bwMode="auto">
          <a:xfrm>
            <a:off x="5181600" y="1905000"/>
            <a:ext cx="3048000" cy="4253720"/>
          </a:xfrm>
          <a:prstGeom prst="rect">
            <a:avLst/>
          </a:prstGeom>
          <a:noFill/>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3">
            <a:schemeClr val="lt1"/>
          </a:lnRef>
          <a:fillRef idx="1">
            <a:schemeClr val="accent1"/>
          </a:fillRef>
          <a:effectRef idx="1">
            <a:schemeClr val="accent1"/>
          </a:effectRef>
          <a:fontRef idx="minor">
            <a:schemeClr val="lt1"/>
          </a:fontRef>
        </p:style>
        <p:txBody>
          <a:bodyPr>
            <a:normAutofit/>
          </a:bodyPr>
          <a:lstStyle/>
          <a:p>
            <a:r>
              <a:rPr lang="en-US" sz="4800" dirty="0" smtClean="0"/>
              <a:t>Pigeon guided Missile </a:t>
            </a:r>
            <a:endParaRPr lang="en-US" sz="4800" dirty="0"/>
          </a:p>
        </p:txBody>
      </p:sp>
      <p:sp>
        <p:nvSpPr>
          <p:cNvPr id="3" name="Content Placeholder 2"/>
          <p:cNvSpPr>
            <a:spLocks noGrp="1"/>
          </p:cNvSpPr>
          <p:nvPr>
            <p:ph sz="quarter" idx="1"/>
          </p:nvPr>
        </p:nvSpPr>
        <p:spPr>
          <a:xfrm>
            <a:off x="457200" y="1600200"/>
            <a:ext cx="7924800" cy="2819400"/>
          </a:xfrm>
        </p:spPr>
        <p:txBody>
          <a:bodyPr>
            <a:normAutofit fontScale="92500" lnSpcReduction="20000"/>
          </a:bodyPr>
          <a:lstStyle/>
          <a:p>
            <a:r>
              <a:rPr lang="en-US" sz="2200" dirty="0" smtClean="0">
                <a:solidFill>
                  <a:schemeClr val="accent3"/>
                </a:solidFill>
              </a:rPr>
              <a:t>Project Pigeon as Skinner called it, was potentially an extremely simple and effective solution, but despite an effective demonstration it was abandoned as soon as more conventional solutions were available. The project centered around dividing the nose cone of a missile into three compartments, and encasing a pigeon in each. The compartments for each had a video image of what was in front of them, and the pigeons would peck toward the object, thereby directing the missile. However, Skinner said "our problem was no one would take us seriously." </a:t>
            </a:r>
            <a:endParaRPr lang="en-US" sz="2200" dirty="0">
              <a:solidFill>
                <a:schemeClr val="accent3"/>
              </a:solidFill>
            </a:endParaRPr>
          </a:p>
        </p:txBody>
      </p:sp>
      <p:pic>
        <p:nvPicPr>
          <p:cNvPr id="26626" name="Picture 2" descr="http://thecontaminated.com/wp-content/uploads/2008/02/pigeon-missile.jpg"/>
          <p:cNvPicPr>
            <a:picLocks noChangeAspect="1" noChangeArrowheads="1"/>
          </p:cNvPicPr>
          <p:nvPr/>
        </p:nvPicPr>
        <p:blipFill>
          <a:blip r:embed="rId2" cstate="print"/>
          <a:srcRect/>
          <a:stretch>
            <a:fillRect/>
          </a:stretch>
        </p:blipFill>
        <p:spPr bwMode="auto">
          <a:xfrm>
            <a:off x="4495800" y="4343400"/>
            <a:ext cx="3124200" cy="2262352"/>
          </a:xfrm>
          <a:prstGeom prst="rect">
            <a:avLst/>
          </a:prstGeom>
          <a:noFill/>
        </p:spPr>
      </p:pic>
      <p:pic>
        <p:nvPicPr>
          <p:cNvPr id="26628" name="Picture 4" descr="http://www.cynical-c.com/archives/bloggraphics/353.jpg"/>
          <p:cNvPicPr>
            <a:picLocks noChangeAspect="1" noChangeArrowheads="1"/>
          </p:cNvPicPr>
          <p:nvPr/>
        </p:nvPicPr>
        <p:blipFill>
          <a:blip r:embed="rId3" cstate="print"/>
          <a:srcRect/>
          <a:stretch>
            <a:fillRect/>
          </a:stretch>
        </p:blipFill>
        <p:spPr bwMode="auto">
          <a:xfrm>
            <a:off x="838200" y="4191000"/>
            <a:ext cx="3252557" cy="2130425"/>
          </a:xfrm>
          <a:prstGeom prst="rect">
            <a:avLst/>
          </a:prstGeom>
          <a:noFill/>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3">
            <a:schemeClr val="lt1"/>
          </a:lnRef>
          <a:fillRef idx="1">
            <a:schemeClr val="accent3"/>
          </a:fillRef>
          <a:effectRef idx="1">
            <a:schemeClr val="accent3"/>
          </a:effectRef>
          <a:fontRef idx="minor">
            <a:schemeClr val="lt1"/>
          </a:fontRef>
        </p:style>
        <p:txBody>
          <a:bodyPr>
            <a:normAutofit/>
          </a:bodyPr>
          <a:lstStyle/>
          <a:p>
            <a:r>
              <a:rPr lang="en-US" sz="5400" dirty="0" smtClean="0"/>
              <a:t>Written Works</a:t>
            </a:r>
            <a:endParaRPr lang="en-US" sz="5400" dirty="0"/>
          </a:p>
        </p:txBody>
      </p:sp>
      <p:sp>
        <p:nvSpPr>
          <p:cNvPr id="3" name="Content Placeholder 2"/>
          <p:cNvSpPr>
            <a:spLocks noGrp="1"/>
          </p:cNvSpPr>
          <p:nvPr>
            <p:ph sz="quarter" idx="1"/>
          </p:nvPr>
        </p:nvSpPr>
        <p:spPr>
          <a:xfrm>
            <a:off x="304800" y="1600200"/>
            <a:ext cx="6477000" cy="5029200"/>
          </a:xfrm>
        </p:spPr>
        <p:txBody>
          <a:bodyPr>
            <a:normAutofit lnSpcReduction="10000"/>
          </a:bodyPr>
          <a:lstStyle/>
          <a:p>
            <a:r>
              <a:rPr lang="en-US" b="1" dirty="0" smtClean="0">
                <a:solidFill>
                  <a:srgbClr val="66FF33"/>
                </a:solidFill>
              </a:rPr>
              <a:t>Walden Two:</a:t>
            </a:r>
          </a:p>
          <a:p>
            <a:pPr>
              <a:buNone/>
            </a:pPr>
            <a:r>
              <a:rPr lang="en-US" dirty="0" smtClean="0">
                <a:solidFill>
                  <a:srgbClr val="66FF33"/>
                </a:solidFill>
              </a:rPr>
              <a:t>		 Skinner started his career as an English major, writing poems and short stories.  He has, of course, written a large number of papers and books on behaviorism.  But he will probably be most remembered by the general run of readers for his book Walden Two, where he describes a utopia-like community run on his operant principles. People, especially the religious right, came down hard on his book.  They said that his ideas take away our freedom and dignity as human beings. </a:t>
            </a:r>
          </a:p>
          <a:p>
            <a:pPr>
              <a:buNone/>
            </a:pPr>
            <a:endParaRPr lang="en-US" dirty="0"/>
          </a:p>
        </p:txBody>
      </p:sp>
      <p:pic>
        <p:nvPicPr>
          <p:cNvPr id="25602" name="Picture 2" descr="http://www.coverbrowser.com/image/bestselling-sci-fi-fantasy-2006/1128-1.jpg"/>
          <p:cNvPicPr>
            <a:picLocks noChangeAspect="1" noChangeArrowheads="1"/>
          </p:cNvPicPr>
          <p:nvPr/>
        </p:nvPicPr>
        <p:blipFill>
          <a:blip r:embed="rId2" cstate="print"/>
          <a:srcRect/>
          <a:stretch>
            <a:fillRect/>
          </a:stretch>
        </p:blipFill>
        <p:spPr bwMode="auto">
          <a:xfrm>
            <a:off x="6629400" y="2057400"/>
            <a:ext cx="1930417" cy="2987675"/>
          </a:xfrm>
          <a:prstGeom prst="rect">
            <a:avLst/>
          </a:prstGeom>
          <a:noFill/>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3">
            <a:schemeClr val="lt1"/>
          </a:lnRef>
          <a:fillRef idx="1">
            <a:schemeClr val="accent3"/>
          </a:fillRef>
          <a:effectRef idx="1">
            <a:schemeClr val="accent3"/>
          </a:effectRef>
          <a:fontRef idx="minor">
            <a:schemeClr val="lt1"/>
          </a:fontRef>
        </p:style>
        <p:txBody>
          <a:bodyPr>
            <a:normAutofit/>
          </a:bodyPr>
          <a:lstStyle/>
          <a:p>
            <a:r>
              <a:rPr lang="en-US" sz="5400" dirty="0" smtClean="0"/>
              <a:t>Written Works</a:t>
            </a:r>
            <a:endParaRPr lang="en-US" sz="5400" dirty="0"/>
          </a:p>
        </p:txBody>
      </p:sp>
      <p:sp>
        <p:nvSpPr>
          <p:cNvPr id="3" name="Content Placeholder 2"/>
          <p:cNvSpPr>
            <a:spLocks noGrp="1"/>
          </p:cNvSpPr>
          <p:nvPr>
            <p:ph sz="quarter" idx="1"/>
          </p:nvPr>
        </p:nvSpPr>
        <p:spPr>
          <a:xfrm>
            <a:off x="2286000" y="1600200"/>
            <a:ext cx="6324600" cy="5029200"/>
          </a:xfrm>
        </p:spPr>
        <p:txBody>
          <a:bodyPr>
            <a:normAutofit fontScale="92500"/>
          </a:bodyPr>
          <a:lstStyle/>
          <a:p>
            <a:pPr algn="r"/>
            <a:r>
              <a:rPr lang="en-US" dirty="0" smtClean="0">
                <a:solidFill>
                  <a:srgbClr val="66FF33"/>
                </a:solidFill>
              </a:rPr>
              <a:t>Beyond Freedom and Dignity:</a:t>
            </a:r>
          </a:p>
          <a:p>
            <a:pPr algn="r">
              <a:buNone/>
            </a:pPr>
            <a:r>
              <a:rPr lang="en-US" dirty="0" smtClean="0">
                <a:solidFill>
                  <a:srgbClr val="66FF33"/>
                </a:solidFill>
              </a:rPr>
              <a:t>		However, e responded to the sea of criticism of Walden Two with another book, also one of his best called Beyond Freedom and Dignity. In this book, Skinner suggests that a technology of behavior could help to make a better society. We would, however, have to accept that an autonomous agent is not the driving force of our actions. Skinner offers alternatives to punishment and challenges his readers to use modern technology for more than just war; science can be used, he holds, to better society.</a:t>
            </a:r>
            <a:endParaRPr lang="en-US" dirty="0">
              <a:solidFill>
                <a:srgbClr val="66FF33"/>
              </a:solidFill>
            </a:endParaRPr>
          </a:p>
        </p:txBody>
      </p:sp>
      <p:pic>
        <p:nvPicPr>
          <p:cNvPr id="30722" name="Picture 2" descr="http://grace-ed.org/blog/wp-content/uploads/2007/12/skinnerbook.jpg"/>
          <p:cNvPicPr>
            <a:picLocks noChangeAspect="1" noChangeArrowheads="1"/>
          </p:cNvPicPr>
          <p:nvPr/>
        </p:nvPicPr>
        <p:blipFill>
          <a:blip r:embed="rId2" cstate="print"/>
          <a:srcRect/>
          <a:stretch>
            <a:fillRect/>
          </a:stretch>
        </p:blipFill>
        <p:spPr bwMode="auto">
          <a:xfrm>
            <a:off x="457200" y="2514600"/>
            <a:ext cx="2049203" cy="3429000"/>
          </a:xfrm>
          <a:prstGeom prst="rect">
            <a:avLst/>
          </a:prstGeom>
          <a:noFill/>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3">
            <a:schemeClr val="lt1"/>
          </a:lnRef>
          <a:fillRef idx="1">
            <a:schemeClr val="accent1"/>
          </a:fillRef>
          <a:effectRef idx="1">
            <a:schemeClr val="accent1"/>
          </a:effectRef>
          <a:fontRef idx="minor">
            <a:schemeClr val="lt1"/>
          </a:fontRef>
        </p:style>
        <p:txBody>
          <a:bodyPr>
            <a:normAutofit/>
          </a:bodyPr>
          <a:lstStyle/>
          <a:p>
            <a:r>
              <a:rPr lang="en-US" sz="5400" dirty="0" smtClean="0"/>
              <a:t>Awards </a:t>
            </a:r>
            <a:endParaRPr lang="en-US" sz="5400" dirty="0"/>
          </a:p>
        </p:txBody>
      </p:sp>
      <p:sp>
        <p:nvSpPr>
          <p:cNvPr id="3" name="Content Placeholder 2"/>
          <p:cNvSpPr>
            <a:spLocks noGrp="1"/>
          </p:cNvSpPr>
          <p:nvPr>
            <p:ph sz="quarter" idx="1"/>
          </p:nvPr>
        </p:nvSpPr>
        <p:spPr/>
        <p:txBody>
          <a:bodyPr/>
          <a:lstStyle/>
          <a:p>
            <a:r>
              <a:rPr lang="en-US" dirty="0" smtClean="0">
                <a:solidFill>
                  <a:schemeClr val="accent3"/>
                </a:solidFill>
              </a:rPr>
              <a:t>1968 - National Medal of Science from President Lyndon B. Johnson</a:t>
            </a:r>
          </a:p>
          <a:p>
            <a:r>
              <a:rPr lang="en-US" dirty="0" smtClean="0">
                <a:solidFill>
                  <a:schemeClr val="accent3"/>
                </a:solidFill>
              </a:rPr>
              <a:t>1971 - Gold Medal of the American Psychological Foundation</a:t>
            </a:r>
          </a:p>
          <a:p>
            <a:r>
              <a:rPr lang="en-US" dirty="0" smtClean="0">
                <a:solidFill>
                  <a:schemeClr val="accent3"/>
                </a:solidFill>
              </a:rPr>
              <a:t>1972 - Humanist of the Year Award</a:t>
            </a:r>
          </a:p>
          <a:p>
            <a:r>
              <a:rPr lang="en-US" dirty="0" smtClean="0">
                <a:solidFill>
                  <a:schemeClr val="accent3"/>
                </a:solidFill>
              </a:rPr>
              <a:t>1990 - Citation for Outstanding Lifetime Contribution to Psychology </a:t>
            </a:r>
          </a:p>
          <a:p>
            <a:pPr>
              <a:buNone/>
            </a:pPr>
            <a:endParaRPr lang="en-US" dirty="0"/>
          </a:p>
        </p:txBody>
      </p:sp>
      <p:pic>
        <p:nvPicPr>
          <p:cNvPr id="33794" name="Picture 2" descr="http://images.absoluteastronomy.com/images/topicimages/n/na/national_medal_of_science.gif"/>
          <p:cNvPicPr>
            <a:picLocks noChangeAspect="1" noChangeArrowheads="1"/>
          </p:cNvPicPr>
          <p:nvPr/>
        </p:nvPicPr>
        <p:blipFill>
          <a:blip r:embed="rId3" cstate="print"/>
          <a:srcRect/>
          <a:stretch>
            <a:fillRect/>
          </a:stretch>
        </p:blipFill>
        <p:spPr bwMode="auto">
          <a:xfrm>
            <a:off x="5105400" y="4191000"/>
            <a:ext cx="2365772" cy="2329375"/>
          </a:xfrm>
          <a:prstGeom prst="rect">
            <a:avLst/>
          </a:prstGeom>
          <a:noFill/>
        </p:spPr>
      </p:pic>
      <p:sp>
        <p:nvSpPr>
          <p:cNvPr id="5" name="TextBox 4"/>
          <p:cNvSpPr txBox="1"/>
          <p:nvPr/>
        </p:nvSpPr>
        <p:spPr>
          <a:xfrm>
            <a:off x="1981200" y="5867400"/>
            <a:ext cx="2971800" cy="369332"/>
          </a:xfrm>
          <a:prstGeom prst="rect">
            <a:avLst/>
          </a:prstGeom>
          <a:noFill/>
        </p:spPr>
        <p:txBody>
          <a:bodyPr wrap="square" rtlCol="0">
            <a:spAutoFit/>
          </a:bodyPr>
          <a:lstStyle/>
          <a:p>
            <a:r>
              <a:rPr lang="en-US" dirty="0" smtClean="0"/>
              <a:t>National Medal of Science</a:t>
            </a:r>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3">
            <a:schemeClr val="lt1"/>
          </a:lnRef>
          <a:fillRef idx="1">
            <a:schemeClr val="accent1"/>
          </a:fillRef>
          <a:effectRef idx="1">
            <a:schemeClr val="accent1"/>
          </a:effectRef>
          <a:fontRef idx="minor">
            <a:schemeClr val="lt1"/>
          </a:fontRef>
        </p:style>
        <p:txBody>
          <a:bodyPr>
            <a:normAutofit/>
          </a:bodyPr>
          <a:lstStyle/>
          <a:p>
            <a:r>
              <a:rPr lang="en-US" sz="5400" dirty="0" err="1" smtClean="0"/>
              <a:t>Introducution</a:t>
            </a:r>
            <a:r>
              <a:rPr lang="en-US" sz="5400" dirty="0" smtClean="0"/>
              <a:t> </a:t>
            </a:r>
            <a:endParaRPr lang="en-US" sz="5400" dirty="0"/>
          </a:p>
        </p:txBody>
      </p:sp>
      <p:sp>
        <p:nvSpPr>
          <p:cNvPr id="3" name="Content Placeholder 2"/>
          <p:cNvSpPr>
            <a:spLocks noGrp="1"/>
          </p:cNvSpPr>
          <p:nvPr>
            <p:ph sz="quarter" idx="1"/>
          </p:nvPr>
        </p:nvSpPr>
        <p:spPr>
          <a:xfrm>
            <a:off x="457200" y="1600200"/>
            <a:ext cx="5257800" cy="4873752"/>
          </a:xfrm>
        </p:spPr>
        <p:txBody>
          <a:bodyPr/>
          <a:lstStyle/>
          <a:p>
            <a:r>
              <a:rPr lang="en-US" dirty="0" smtClean="0">
                <a:solidFill>
                  <a:schemeClr val="accent3"/>
                </a:solidFill>
              </a:rPr>
              <a:t> Burrhus Frederic Skinner was an American psychologist, author, inventor, advocate for social reform, and poet. He was the professor of psychology in Harvard University form 1958 until his retirement. Throughout his life he succeeded in various experiments and invention that we will see in the following presentation. </a:t>
            </a:r>
            <a:endParaRPr lang="en-US" dirty="0">
              <a:solidFill>
                <a:schemeClr val="accent3"/>
              </a:solidFill>
            </a:endParaRPr>
          </a:p>
        </p:txBody>
      </p:sp>
      <p:pic>
        <p:nvPicPr>
          <p:cNvPr id="10242" name="Picture 2" descr="http://t2.gstatic.com/images?q=tbn:LQgGKGj-vbL_bM:http://skeptically.org/sitebuildercontent/sitebuilderpictures/.pond/skinner-bust-20s.jpg.w560h928.jpg">
            <a:hlinkClick r:id="rId2"/>
          </p:cNvPr>
          <p:cNvPicPr>
            <a:picLocks noChangeAspect="1" noChangeArrowheads="1"/>
          </p:cNvPicPr>
          <p:nvPr/>
        </p:nvPicPr>
        <p:blipFill>
          <a:blip r:embed="rId3" cstate="print"/>
          <a:srcRect/>
          <a:stretch>
            <a:fillRect/>
          </a:stretch>
        </p:blipFill>
        <p:spPr bwMode="auto">
          <a:xfrm>
            <a:off x="5715000" y="1981200"/>
            <a:ext cx="2209800" cy="3649894"/>
          </a:xfrm>
          <a:prstGeom prst="rect">
            <a:avLst/>
          </a:prstGeom>
          <a:noFill/>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3">
            <a:schemeClr val="lt1"/>
          </a:lnRef>
          <a:fillRef idx="1">
            <a:schemeClr val="accent3"/>
          </a:fillRef>
          <a:effectRef idx="1">
            <a:schemeClr val="accent3"/>
          </a:effectRef>
          <a:fontRef idx="minor">
            <a:schemeClr val="lt1"/>
          </a:fontRef>
        </p:style>
        <p:txBody>
          <a:bodyPr/>
          <a:lstStyle/>
          <a:p>
            <a:r>
              <a:rPr lang="en-US" sz="5400" dirty="0" smtClean="0"/>
              <a:t>Criticism</a:t>
            </a:r>
            <a:endParaRPr lang="en-US" sz="5400" dirty="0"/>
          </a:p>
        </p:txBody>
      </p:sp>
      <p:sp>
        <p:nvSpPr>
          <p:cNvPr id="3" name="Content Placeholder 2"/>
          <p:cNvSpPr>
            <a:spLocks noGrp="1"/>
          </p:cNvSpPr>
          <p:nvPr>
            <p:ph sz="quarter" idx="1"/>
          </p:nvPr>
        </p:nvSpPr>
        <p:spPr>
          <a:xfrm>
            <a:off x="228600" y="1600200"/>
            <a:ext cx="6858000" cy="5105400"/>
          </a:xfrm>
        </p:spPr>
        <p:txBody>
          <a:bodyPr>
            <a:normAutofit fontScale="70000" lnSpcReduction="20000"/>
          </a:bodyPr>
          <a:lstStyle/>
          <a:p>
            <a:r>
              <a:rPr lang="en-US" sz="2600" dirty="0" smtClean="0">
                <a:solidFill>
                  <a:srgbClr val="66FF33"/>
                </a:solidFill>
              </a:rPr>
              <a:t>Noam Chomsky:</a:t>
            </a:r>
          </a:p>
          <a:p>
            <a:pPr>
              <a:buNone/>
            </a:pPr>
            <a:r>
              <a:rPr lang="en-US" sz="2600" dirty="0" smtClean="0">
                <a:solidFill>
                  <a:srgbClr val="66FF33"/>
                </a:solidFill>
              </a:rPr>
              <a:t>		 Perhaps Skinner's best known critic, Noam Chomsky, published a review of Skinner's </a:t>
            </a:r>
            <a:r>
              <a:rPr lang="en-US" sz="2600" i="1" dirty="0" smtClean="0">
                <a:solidFill>
                  <a:srgbClr val="66FF33"/>
                </a:solidFill>
              </a:rPr>
              <a:t>Verbal Behavior</a:t>
            </a:r>
            <a:r>
              <a:rPr lang="en-US" sz="2600" dirty="0" smtClean="0">
                <a:solidFill>
                  <a:srgbClr val="66FF33"/>
                </a:solidFill>
              </a:rPr>
              <a:t> two years after it was published. The review became better known than the book itself. It has been credited with launching the cognitive movement in psychology and other disciplines. Skinner, who rarely responded directly to critics, never formally replied to Chomsky's critique. </a:t>
            </a:r>
          </a:p>
          <a:p>
            <a:pPr>
              <a:buNone/>
            </a:pPr>
            <a:r>
              <a:rPr lang="en-US" sz="2600" dirty="0" smtClean="0">
                <a:solidFill>
                  <a:srgbClr val="66FF33"/>
                </a:solidFill>
              </a:rPr>
              <a:t>	Chomsky also reviewed Skinner's </a:t>
            </a:r>
            <a:r>
              <a:rPr lang="en-US" sz="2600" i="1" dirty="0" smtClean="0">
                <a:solidFill>
                  <a:srgbClr val="66FF33"/>
                </a:solidFill>
              </a:rPr>
              <a:t>Beyond Freedom and Dignity</a:t>
            </a:r>
            <a:r>
              <a:rPr lang="en-US" sz="2600" dirty="0" smtClean="0">
                <a:solidFill>
                  <a:srgbClr val="66FF33"/>
                </a:solidFill>
              </a:rPr>
              <a:t>, utilizing the same basic motifs as his </a:t>
            </a:r>
            <a:r>
              <a:rPr lang="en-US" sz="2600" i="1" dirty="0" smtClean="0">
                <a:solidFill>
                  <a:srgbClr val="66FF33"/>
                </a:solidFill>
              </a:rPr>
              <a:t>Verbal Behavior</a:t>
            </a:r>
            <a:r>
              <a:rPr lang="en-US" sz="2600" dirty="0" smtClean="0">
                <a:solidFill>
                  <a:srgbClr val="66FF33"/>
                </a:solidFill>
              </a:rPr>
              <a:t> review. Among Chomsky's criticisms were, that Skinner's laboratory work could not be extended to humans, that when it was extended to humans it represented scientist behavior attempting to imitate science but which was not scientific, that Skinner was not a scientist because he rejected the </a:t>
            </a:r>
            <a:r>
              <a:rPr lang="en-US" sz="2600" dirty="0" err="1" smtClean="0">
                <a:solidFill>
                  <a:srgbClr val="66FF33"/>
                </a:solidFill>
              </a:rPr>
              <a:t>hypothetico</a:t>
            </a:r>
            <a:r>
              <a:rPr lang="en-US" sz="2600" dirty="0" smtClean="0">
                <a:solidFill>
                  <a:srgbClr val="66FF33"/>
                </a:solidFill>
              </a:rPr>
              <a:t>-deductive model of theory testing, that Skinner had no science of behavior, and that Skinner's works were highly conducive to justifying or advancing totalitarianism.</a:t>
            </a:r>
          </a:p>
          <a:p>
            <a:pPr>
              <a:buNone/>
            </a:pPr>
            <a:endParaRPr lang="en-US" dirty="0">
              <a:solidFill>
                <a:srgbClr val="66FF33"/>
              </a:solidFill>
            </a:endParaRPr>
          </a:p>
        </p:txBody>
      </p:sp>
      <p:pic>
        <p:nvPicPr>
          <p:cNvPr id="34818" name="Picture 2" descr="http://allisonkilkenny.files.wordpress.com/2009/04/noamchomsky-1.jpg"/>
          <p:cNvPicPr>
            <a:picLocks noChangeAspect="1" noChangeArrowheads="1"/>
          </p:cNvPicPr>
          <p:nvPr/>
        </p:nvPicPr>
        <p:blipFill>
          <a:blip r:embed="rId2" cstate="print"/>
          <a:srcRect/>
          <a:stretch>
            <a:fillRect/>
          </a:stretch>
        </p:blipFill>
        <p:spPr bwMode="auto">
          <a:xfrm>
            <a:off x="6781800" y="4495800"/>
            <a:ext cx="1981200" cy="2054738"/>
          </a:xfrm>
          <a:prstGeom prst="rect">
            <a:avLst/>
          </a:prstGeom>
          <a:noFill/>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3">
            <a:schemeClr val="lt1"/>
          </a:lnRef>
          <a:fillRef idx="1">
            <a:schemeClr val="accent3"/>
          </a:fillRef>
          <a:effectRef idx="1">
            <a:schemeClr val="accent3"/>
          </a:effectRef>
          <a:fontRef idx="minor">
            <a:schemeClr val="lt1"/>
          </a:fontRef>
        </p:style>
        <p:txBody>
          <a:bodyPr>
            <a:normAutofit/>
          </a:bodyPr>
          <a:lstStyle/>
          <a:p>
            <a:r>
              <a:rPr lang="en-US" sz="5400" dirty="0" smtClean="0"/>
              <a:t>Criticism </a:t>
            </a:r>
            <a:endParaRPr lang="en-US" sz="5400" dirty="0"/>
          </a:p>
        </p:txBody>
      </p:sp>
      <p:sp>
        <p:nvSpPr>
          <p:cNvPr id="3" name="Content Placeholder 2"/>
          <p:cNvSpPr>
            <a:spLocks noGrp="1"/>
          </p:cNvSpPr>
          <p:nvPr>
            <p:ph sz="quarter" idx="1"/>
          </p:nvPr>
        </p:nvSpPr>
        <p:spPr>
          <a:xfrm>
            <a:off x="2057400" y="1600200"/>
            <a:ext cx="6553200" cy="4873752"/>
          </a:xfrm>
        </p:spPr>
        <p:txBody>
          <a:bodyPr>
            <a:normAutofit fontScale="92500" lnSpcReduction="20000"/>
          </a:bodyPr>
          <a:lstStyle/>
          <a:p>
            <a:pPr algn="r"/>
            <a:r>
              <a:rPr lang="en-US" dirty="0" smtClean="0">
                <a:solidFill>
                  <a:srgbClr val="66FF33"/>
                </a:solidFill>
              </a:rPr>
              <a:t>Anthony Burgess:</a:t>
            </a:r>
          </a:p>
          <a:p>
            <a:pPr algn="r">
              <a:buNone/>
            </a:pPr>
            <a:r>
              <a:rPr lang="en-US" dirty="0" smtClean="0">
                <a:solidFill>
                  <a:srgbClr val="66FF33"/>
                </a:solidFill>
              </a:rPr>
              <a:t>		 In his novel, </a:t>
            </a:r>
            <a:r>
              <a:rPr lang="en-US" i="1" dirty="0" smtClean="0">
                <a:solidFill>
                  <a:srgbClr val="66FF33"/>
                </a:solidFill>
              </a:rPr>
              <a:t>A Clockwork Orange</a:t>
            </a:r>
            <a:r>
              <a:rPr lang="en-US" dirty="0" smtClean="0">
                <a:solidFill>
                  <a:srgbClr val="66FF33"/>
                </a:solidFill>
              </a:rPr>
              <a:t>, Anthony Burgess criticizes Skinner's theories as being immoral, claiming that moral choice is a necessary part of one's humanity. The novel's protagonist, Alex, believes he can be released from prison early by participating in an Ivan Pavlov/Skinner inspired rehabilitation program referred to as the "</a:t>
            </a:r>
            <a:r>
              <a:rPr lang="en-US" dirty="0" err="1" smtClean="0">
                <a:solidFill>
                  <a:srgbClr val="66FF33"/>
                </a:solidFill>
              </a:rPr>
              <a:t>Ludovico</a:t>
            </a:r>
            <a:r>
              <a:rPr lang="en-US" dirty="0" smtClean="0">
                <a:solidFill>
                  <a:srgbClr val="66FF33"/>
                </a:solidFill>
              </a:rPr>
              <a:t> technique," which conditions criminals to become nauseous from the mere thought of violence. Before participating in the program the prison chaplain warns against it, declaring that an action is only good if derived from good intentions. Thus conditioning in any form is criticized for being dehumanizing and oppressive.</a:t>
            </a:r>
            <a:endParaRPr lang="en-US" dirty="0">
              <a:solidFill>
                <a:srgbClr val="66FF33"/>
              </a:solidFill>
            </a:endParaRPr>
          </a:p>
        </p:txBody>
      </p:sp>
      <p:pic>
        <p:nvPicPr>
          <p:cNvPr id="35842" name="Picture 2" descr="http://bluehydrangeas.files.wordpress.com/2006/06/burgess.jpg"/>
          <p:cNvPicPr>
            <a:picLocks noChangeAspect="1" noChangeArrowheads="1"/>
          </p:cNvPicPr>
          <p:nvPr/>
        </p:nvPicPr>
        <p:blipFill>
          <a:blip r:embed="rId2" cstate="print"/>
          <a:srcRect/>
          <a:stretch>
            <a:fillRect/>
          </a:stretch>
        </p:blipFill>
        <p:spPr bwMode="auto">
          <a:xfrm>
            <a:off x="381000" y="2590800"/>
            <a:ext cx="1981200" cy="2648938"/>
          </a:xfrm>
          <a:prstGeom prst="rect">
            <a:avLst/>
          </a:prstGeom>
          <a:noFill/>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3">
            <a:schemeClr val="lt1"/>
          </a:lnRef>
          <a:fillRef idx="1">
            <a:schemeClr val="accent1"/>
          </a:fillRef>
          <a:effectRef idx="1">
            <a:schemeClr val="accent1"/>
          </a:effectRef>
          <a:fontRef idx="minor">
            <a:schemeClr val="lt1"/>
          </a:fontRef>
        </p:style>
        <p:txBody>
          <a:bodyPr>
            <a:normAutofit/>
          </a:bodyPr>
          <a:lstStyle/>
          <a:p>
            <a:r>
              <a:rPr lang="en-US" sz="5400" dirty="0" smtClean="0"/>
              <a:t>Skinner Box Video</a:t>
            </a:r>
            <a:endParaRPr lang="en-US" sz="5400" dirty="0"/>
          </a:p>
        </p:txBody>
      </p:sp>
      <p:sp>
        <p:nvSpPr>
          <p:cNvPr id="3" name="Content Placeholder 2"/>
          <p:cNvSpPr>
            <a:spLocks noGrp="1"/>
          </p:cNvSpPr>
          <p:nvPr>
            <p:ph sz="quarter" idx="1"/>
          </p:nvPr>
        </p:nvSpPr>
        <p:spPr/>
        <p:txBody>
          <a:bodyPr/>
          <a:lstStyle/>
          <a:p>
            <a:r>
              <a:rPr lang="en-US" dirty="0" smtClean="0">
                <a:hlinkClick r:id="rId2"/>
              </a:rPr>
              <a:t>http://www.youtube.com/watch?v=cl7jr9EVcjI</a:t>
            </a:r>
            <a:r>
              <a:rPr lang="en-US" dirty="0" smtClean="0"/>
              <a:t> </a:t>
            </a:r>
            <a:endParaRPr lang="en-US"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3">
            <a:schemeClr val="lt1"/>
          </a:lnRef>
          <a:fillRef idx="1">
            <a:schemeClr val="accent3"/>
          </a:fillRef>
          <a:effectRef idx="1">
            <a:schemeClr val="accent3"/>
          </a:effectRef>
          <a:fontRef idx="minor">
            <a:schemeClr val="lt1"/>
          </a:fontRef>
        </p:style>
        <p:txBody>
          <a:bodyPr>
            <a:normAutofit/>
          </a:bodyPr>
          <a:lstStyle/>
          <a:p>
            <a:r>
              <a:rPr lang="en-US" sz="5400" dirty="0" smtClean="0"/>
              <a:t>Bibliography </a:t>
            </a:r>
            <a:endParaRPr lang="en-US" sz="5400" dirty="0"/>
          </a:p>
        </p:txBody>
      </p:sp>
      <p:sp>
        <p:nvSpPr>
          <p:cNvPr id="3" name="Content Placeholder 2"/>
          <p:cNvSpPr>
            <a:spLocks noGrp="1"/>
          </p:cNvSpPr>
          <p:nvPr>
            <p:ph sz="quarter" idx="1"/>
          </p:nvPr>
        </p:nvSpPr>
        <p:spPr/>
        <p:txBody>
          <a:bodyPr/>
          <a:lstStyle/>
          <a:p>
            <a:r>
              <a:rPr lang="en-US" dirty="0" smtClean="0">
                <a:hlinkClick r:id="rId2"/>
              </a:rPr>
              <a:t>http://webspace.ship.edu/cgboer/skinner.html</a:t>
            </a:r>
            <a:endParaRPr lang="en-US" dirty="0" smtClean="0"/>
          </a:p>
          <a:p>
            <a:r>
              <a:rPr lang="en-US" dirty="0" smtClean="0">
                <a:hlinkClick r:id="rId2"/>
              </a:rPr>
              <a:t>http://webspace.ship.edu/cgboer/skinner.html</a:t>
            </a:r>
            <a:endParaRPr lang="en-US" dirty="0" smtClean="0"/>
          </a:p>
          <a:p>
            <a:r>
              <a:rPr lang="en-US" dirty="0" smtClean="0">
                <a:hlinkClick r:id="rId3"/>
              </a:rPr>
              <a:t>http://www.ibe.unesco.org/fileadmin/user_upload/archive/publications/ThinkersPdf/skinnere.PDF</a:t>
            </a:r>
            <a:endParaRPr lang="en-US" dirty="0" smtClean="0"/>
          </a:p>
          <a:p>
            <a:r>
              <a:rPr lang="en-US" dirty="0" smtClean="0">
                <a:hlinkClick r:id="rId4"/>
              </a:rPr>
              <a:t>http://www.faqs.org/health/bios/33/Burrhus-Frederic-Skinner.html</a:t>
            </a:r>
            <a:endParaRPr lang="en-US"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2209800" y="1828800"/>
            <a:ext cx="6172200" cy="1894362"/>
          </a:xfrm>
        </p:spPr>
        <p:txBody>
          <a:bodyPr>
            <a:normAutofit/>
          </a:bodyPr>
          <a:lstStyle/>
          <a:p>
            <a:r>
              <a:rPr lang="en-US" sz="9600" dirty="0" smtClean="0">
                <a:solidFill>
                  <a:srgbClr val="66FF33"/>
                </a:solidFill>
              </a:rPr>
              <a:t>The End </a:t>
            </a:r>
            <a:endParaRPr lang="en-US" sz="9600" dirty="0">
              <a:solidFill>
                <a:srgbClr val="66FF33"/>
              </a:solidFill>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6" name="Picture 4" descr="http://images.encarta.msn.com/xrefmedia/sharemed/targets/images/pho/t047/T047491A.jsm"/>
          <p:cNvPicPr>
            <a:picLocks noChangeAspect="1" noChangeArrowheads="1"/>
          </p:cNvPicPr>
          <p:nvPr/>
        </p:nvPicPr>
        <p:blipFill>
          <a:blip r:embed="rId2" cstate="print"/>
          <a:srcRect/>
          <a:stretch>
            <a:fillRect/>
          </a:stretch>
        </p:blipFill>
        <p:spPr bwMode="auto">
          <a:xfrm>
            <a:off x="5410200" y="1905000"/>
            <a:ext cx="3000375" cy="2667000"/>
          </a:xfrm>
          <a:prstGeom prst="rect">
            <a:avLst/>
          </a:prstGeom>
          <a:noFill/>
        </p:spPr>
      </p:pic>
      <p:sp>
        <p:nvSpPr>
          <p:cNvPr id="2" name="Title 1"/>
          <p:cNvSpPr>
            <a:spLocks noGrp="1"/>
          </p:cNvSpPr>
          <p:nvPr>
            <p:ph type="title"/>
          </p:nvPr>
        </p:nvSpPr>
        <p:spPr/>
        <p:style>
          <a:lnRef idx="3">
            <a:schemeClr val="lt1"/>
          </a:lnRef>
          <a:fillRef idx="1">
            <a:schemeClr val="accent3"/>
          </a:fillRef>
          <a:effectRef idx="1">
            <a:schemeClr val="accent3"/>
          </a:effectRef>
          <a:fontRef idx="minor">
            <a:schemeClr val="lt1"/>
          </a:fontRef>
        </p:style>
        <p:txBody>
          <a:bodyPr>
            <a:normAutofit/>
          </a:bodyPr>
          <a:lstStyle/>
          <a:p>
            <a:r>
              <a:rPr lang="en-US" sz="5400" dirty="0" smtClean="0"/>
              <a:t>Biography </a:t>
            </a:r>
            <a:endParaRPr lang="en-US" sz="5400" dirty="0"/>
          </a:p>
        </p:txBody>
      </p:sp>
      <p:sp>
        <p:nvSpPr>
          <p:cNvPr id="3" name="Content Placeholder 2"/>
          <p:cNvSpPr>
            <a:spLocks noGrp="1"/>
          </p:cNvSpPr>
          <p:nvPr>
            <p:ph sz="quarter" idx="1"/>
          </p:nvPr>
        </p:nvSpPr>
        <p:spPr>
          <a:xfrm>
            <a:off x="457200" y="1600200"/>
            <a:ext cx="4495800" cy="4873752"/>
          </a:xfrm>
        </p:spPr>
        <p:txBody>
          <a:bodyPr>
            <a:normAutofit fontScale="92500"/>
          </a:bodyPr>
          <a:lstStyle/>
          <a:p>
            <a:r>
              <a:rPr lang="en-US" dirty="0" smtClean="0">
                <a:solidFill>
                  <a:srgbClr val="66FF33"/>
                </a:solidFill>
              </a:rPr>
              <a:t>Burrhus Frederic Skinner was born on March 20, 1904 in the small Pennsylvania town of Susquehanna. His father was a lawyer, and his mother a strong and intelligent housewife. Skinner was an active, out-going boy who loved the outdoors and building things, and actually enjoyed school. However, his brother died at the age of 16, due to a cerebral aneurysm, which had a strong effect on him. </a:t>
            </a:r>
            <a:endParaRPr lang="en-US" dirty="0">
              <a:solidFill>
                <a:srgbClr val="66FF33"/>
              </a:solidFill>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3">
            <a:schemeClr val="lt1"/>
          </a:lnRef>
          <a:fillRef idx="1">
            <a:schemeClr val="accent1"/>
          </a:fillRef>
          <a:effectRef idx="1">
            <a:schemeClr val="accent1"/>
          </a:effectRef>
          <a:fontRef idx="minor">
            <a:schemeClr val="lt1"/>
          </a:fontRef>
        </p:style>
        <p:txBody>
          <a:bodyPr>
            <a:normAutofit/>
          </a:bodyPr>
          <a:lstStyle/>
          <a:p>
            <a:r>
              <a:rPr lang="en-US" sz="5400" dirty="0" smtClean="0"/>
              <a:t>Early Life</a:t>
            </a:r>
            <a:endParaRPr lang="en-US" sz="5400" dirty="0"/>
          </a:p>
        </p:txBody>
      </p:sp>
      <p:sp>
        <p:nvSpPr>
          <p:cNvPr id="3" name="Content Placeholder 2"/>
          <p:cNvSpPr>
            <a:spLocks noGrp="1"/>
          </p:cNvSpPr>
          <p:nvPr>
            <p:ph sz="quarter" idx="1"/>
          </p:nvPr>
        </p:nvSpPr>
        <p:spPr>
          <a:xfrm>
            <a:off x="457200" y="1600200"/>
            <a:ext cx="7848600" cy="3124200"/>
          </a:xfrm>
        </p:spPr>
        <p:txBody>
          <a:bodyPr>
            <a:normAutofit fontScale="92500"/>
          </a:bodyPr>
          <a:lstStyle/>
          <a:p>
            <a:r>
              <a:rPr lang="en-US" dirty="0" smtClean="0">
                <a:solidFill>
                  <a:schemeClr val="accent3"/>
                </a:solidFill>
              </a:rPr>
              <a:t>During his early life, he showed interest in music and in writing. So, he attended the Hamilton College in New York with the hope of becoming a writer or a puppeteer. He wrote for the school paper, but as an atheist, he was critical of the religious school he attended, which required daily chapel attendance.. He received his B.A in English literature in 1926. After graduation, he spent a year at his parents' home in Scranton, attempting to become a writer of fiction. </a:t>
            </a:r>
            <a:endParaRPr lang="en-US" dirty="0">
              <a:solidFill>
                <a:schemeClr val="accent3"/>
              </a:solidFill>
            </a:endParaRPr>
          </a:p>
        </p:txBody>
      </p:sp>
      <p:pic>
        <p:nvPicPr>
          <p:cNvPr id="8194" name="Picture 2" descr="http://www.stanford.edu/group/squash/Hamilton_College_seal.jpg"/>
          <p:cNvPicPr>
            <a:picLocks noChangeAspect="1" noChangeArrowheads="1"/>
          </p:cNvPicPr>
          <p:nvPr/>
        </p:nvPicPr>
        <p:blipFill>
          <a:blip r:embed="rId2" cstate="print"/>
          <a:srcRect/>
          <a:stretch>
            <a:fillRect/>
          </a:stretch>
        </p:blipFill>
        <p:spPr bwMode="auto">
          <a:xfrm>
            <a:off x="5181600" y="4581525"/>
            <a:ext cx="2114550" cy="1895475"/>
          </a:xfrm>
          <a:prstGeom prst="rect">
            <a:avLst/>
          </a:prstGeom>
          <a:noFill/>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3">
            <a:schemeClr val="lt1"/>
          </a:lnRef>
          <a:fillRef idx="1">
            <a:schemeClr val="accent3"/>
          </a:fillRef>
          <a:effectRef idx="1">
            <a:schemeClr val="accent3"/>
          </a:effectRef>
          <a:fontRef idx="minor">
            <a:schemeClr val="lt1"/>
          </a:fontRef>
        </p:style>
        <p:txBody>
          <a:bodyPr/>
          <a:lstStyle/>
          <a:p>
            <a:r>
              <a:rPr lang="en-US" sz="5400" dirty="0" smtClean="0"/>
              <a:t>Harvard</a:t>
            </a:r>
            <a:r>
              <a:rPr lang="en-US" dirty="0" smtClean="0"/>
              <a:t> </a:t>
            </a:r>
            <a:endParaRPr lang="en-US" dirty="0"/>
          </a:p>
        </p:txBody>
      </p:sp>
      <p:sp>
        <p:nvSpPr>
          <p:cNvPr id="3" name="Content Placeholder 2"/>
          <p:cNvSpPr>
            <a:spLocks noGrp="1"/>
          </p:cNvSpPr>
          <p:nvPr>
            <p:ph sz="quarter" idx="1"/>
          </p:nvPr>
        </p:nvSpPr>
        <p:spPr/>
        <p:txBody>
          <a:bodyPr>
            <a:normAutofit lnSpcReduction="10000"/>
          </a:bodyPr>
          <a:lstStyle/>
          <a:p>
            <a:r>
              <a:rPr lang="en-US" dirty="0" smtClean="0">
                <a:solidFill>
                  <a:srgbClr val="66FF33"/>
                </a:solidFill>
              </a:rPr>
              <a:t>He soon became disillusioned with his literary skills and concluded that he had little world experience and no strong personal perspective from which to write. However, after reading the works of John Watson and Ivan Pavlov he became interested in behaviorist psychology. </a:t>
            </a:r>
          </a:p>
          <a:p>
            <a:r>
              <a:rPr lang="en-US" dirty="0" smtClean="0">
                <a:solidFill>
                  <a:srgbClr val="66FF33"/>
                </a:solidFill>
              </a:rPr>
              <a:t>He entered Harvard University as a graduate student in psychology in 1928 and received his degree three years later.</a:t>
            </a:r>
            <a:br>
              <a:rPr lang="en-US" dirty="0" smtClean="0">
                <a:solidFill>
                  <a:srgbClr val="66FF33"/>
                </a:solidFill>
              </a:rPr>
            </a:br>
            <a:r>
              <a:rPr lang="en-US" dirty="0" smtClean="0"/>
              <a:t/>
            </a:r>
            <a:br>
              <a:rPr lang="en-US" dirty="0" smtClean="0"/>
            </a:br>
            <a:r>
              <a:rPr lang="en-US" dirty="0" smtClean="0">
                <a:solidFill>
                  <a:srgbClr val="66FF33"/>
                </a:solidFill>
              </a:rPr>
              <a:t/>
            </a:r>
            <a:br>
              <a:rPr lang="en-US" dirty="0" smtClean="0">
                <a:solidFill>
                  <a:srgbClr val="66FF33"/>
                </a:solidFill>
              </a:rPr>
            </a:br>
            <a:r>
              <a:rPr lang="en-US" dirty="0" smtClean="0"/>
              <a:t/>
            </a:r>
            <a:br>
              <a:rPr lang="en-US" dirty="0" smtClean="0"/>
            </a:br>
            <a:endParaRPr lang="en-US" dirty="0">
              <a:solidFill>
                <a:srgbClr val="66FF33"/>
              </a:solidFill>
            </a:endParaRPr>
          </a:p>
        </p:txBody>
      </p:sp>
      <p:pic>
        <p:nvPicPr>
          <p:cNvPr id="7170" name="Picture 2" descr="http://www.wpafb.af.mil/shared/media/ggallery/webgraphic/AFG-070828-006.jpg"/>
          <p:cNvPicPr>
            <a:picLocks noChangeAspect="1" noChangeArrowheads="1"/>
          </p:cNvPicPr>
          <p:nvPr/>
        </p:nvPicPr>
        <p:blipFill>
          <a:blip r:embed="rId2" cstate="print"/>
          <a:srcRect/>
          <a:stretch>
            <a:fillRect/>
          </a:stretch>
        </p:blipFill>
        <p:spPr bwMode="auto">
          <a:xfrm>
            <a:off x="4572000" y="4419600"/>
            <a:ext cx="2451100" cy="2263663"/>
          </a:xfrm>
          <a:prstGeom prst="rect">
            <a:avLst/>
          </a:prstGeom>
          <a:noFill/>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3">
            <a:schemeClr val="lt1"/>
          </a:lnRef>
          <a:fillRef idx="1">
            <a:schemeClr val="accent1"/>
          </a:fillRef>
          <a:effectRef idx="1">
            <a:schemeClr val="accent1"/>
          </a:effectRef>
          <a:fontRef idx="minor">
            <a:schemeClr val="lt1"/>
          </a:fontRef>
        </p:style>
        <p:txBody>
          <a:bodyPr>
            <a:normAutofit/>
          </a:bodyPr>
          <a:lstStyle/>
          <a:p>
            <a:r>
              <a:rPr lang="en-US" sz="5400" dirty="0" smtClean="0"/>
              <a:t>Influences </a:t>
            </a:r>
            <a:endParaRPr lang="en-US" sz="5400" dirty="0"/>
          </a:p>
        </p:txBody>
      </p:sp>
      <p:sp>
        <p:nvSpPr>
          <p:cNvPr id="3" name="Content Placeholder 2"/>
          <p:cNvSpPr>
            <a:spLocks noGrp="1"/>
          </p:cNvSpPr>
          <p:nvPr>
            <p:ph sz="quarter" idx="1"/>
          </p:nvPr>
        </p:nvSpPr>
        <p:spPr/>
        <p:txBody>
          <a:bodyPr/>
          <a:lstStyle/>
          <a:p>
            <a:r>
              <a:rPr lang="en-US" dirty="0" smtClean="0">
                <a:solidFill>
                  <a:schemeClr val="accent3"/>
                </a:solidFill>
              </a:rPr>
              <a:t>John Watson</a:t>
            </a:r>
          </a:p>
          <a:p>
            <a:pPr>
              <a:buNone/>
            </a:pPr>
            <a:endParaRPr lang="en-US" dirty="0" smtClean="0">
              <a:solidFill>
                <a:schemeClr val="accent3"/>
              </a:solidFill>
            </a:endParaRPr>
          </a:p>
          <a:p>
            <a:endParaRPr lang="en-US" dirty="0" smtClean="0">
              <a:solidFill>
                <a:schemeClr val="accent3"/>
              </a:solidFill>
            </a:endParaRPr>
          </a:p>
          <a:p>
            <a:pPr>
              <a:buNone/>
            </a:pPr>
            <a:endParaRPr lang="en-US" dirty="0" smtClean="0">
              <a:solidFill>
                <a:schemeClr val="accent3"/>
              </a:solidFill>
            </a:endParaRPr>
          </a:p>
          <a:p>
            <a:pPr algn="r"/>
            <a:r>
              <a:rPr lang="en-US" dirty="0" smtClean="0">
                <a:solidFill>
                  <a:schemeClr val="accent3"/>
                </a:solidFill>
              </a:rPr>
              <a:t>Ivan Pavlov</a:t>
            </a:r>
          </a:p>
          <a:p>
            <a:r>
              <a:rPr lang="en-US" dirty="0" smtClean="0">
                <a:solidFill>
                  <a:schemeClr val="accent3"/>
                </a:solidFill>
              </a:rPr>
              <a:t>Jacques Loeb</a:t>
            </a:r>
          </a:p>
          <a:p>
            <a:pPr>
              <a:buNone/>
            </a:pPr>
            <a:endParaRPr lang="en-US" dirty="0">
              <a:solidFill>
                <a:schemeClr val="accent3"/>
              </a:solidFill>
            </a:endParaRPr>
          </a:p>
        </p:txBody>
      </p:sp>
      <p:pic>
        <p:nvPicPr>
          <p:cNvPr id="15362" name="Picture 2" descr="http://psychclassics.yorku.ca/Watson/Watson.jpg"/>
          <p:cNvPicPr>
            <a:picLocks noChangeAspect="1" noChangeArrowheads="1"/>
          </p:cNvPicPr>
          <p:nvPr/>
        </p:nvPicPr>
        <p:blipFill>
          <a:blip r:embed="rId2" cstate="print"/>
          <a:srcRect/>
          <a:stretch>
            <a:fillRect/>
          </a:stretch>
        </p:blipFill>
        <p:spPr bwMode="auto">
          <a:xfrm>
            <a:off x="3048000" y="1676400"/>
            <a:ext cx="1460500" cy="2097809"/>
          </a:xfrm>
          <a:prstGeom prst="rect">
            <a:avLst/>
          </a:prstGeom>
          <a:noFill/>
        </p:spPr>
      </p:pic>
      <p:pic>
        <p:nvPicPr>
          <p:cNvPr id="15364" name="Picture 4" descr="http://www.buzlu.org/images/ivan_Pavlov.jpg"/>
          <p:cNvPicPr>
            <a:picLocks noChangeAspect="1" noChangeArrowheads="1"/>
          </p:cNvPicPr>
          <p:nvPr/>
        </p:nvPicPr>
        <p:blipFill>
          <a:blip r:embed="rId3" cstate="print"/>
          <a:srcRect/>
          <a:stretch>
            <a:fillRect/>
          </a:stretch>
        </p:blipFill>
        <p:spPr bwMode="auto">
          <a:xfrm>
            <a:off x="5638800" y="3962400"/>
            <a:ext cx="1828800" cy="2228101"/>
          </a:xfrm>
          <a:prstGeom prst="rect">
            <a:avLst/>
          </a:prstGeom>
          <a:noFill/>
        </p:spPr>
      </p:pic>
      <p:pic>
        <p:nvPicPr>
          <p:cNvPr id="15366" name="Picture 6" descr="http://www.nndb.com/people/145/000115797/jacques-loeb-1.jpg"/>
          <p:cNvPicPr>
            <a:picLocks noChangeAspect="1" noChangeArrowheads="1"/>
          </p:cNvPicPr>
          <p:nvPr/>
        </p:nvPicPr>
        <p:blipFill>
          <a:blip r:embed="rId4" cstate="print"/>
          <a:srcRect/>
          <a:stretch>
            <a:fillRect/>
          </a:stretch>
        </p:blipFill>
        <p:spPr bwMode="auto">
          <a:xfrm>
            <a:off x="2057400" y="4253845"/>
            <a:ext cx="1524000" cy="2121031"/>
          </a:xfrm>
          <a:prstGeom prst="rect">
            <a:avLst/>
          </a:prstGeom>
          <a:noFill/>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3">
            <a:schemeClr val="lt1"/>
          </a:lnRef>
          <a:fillRef idx="1">
            <a:schemeClr val="accent3"/>
          </a:fillRef>
          <a:effectRef idx="1">
            <a:schemeClr val="accent3"/>
          </a:effectRef>
          <a:fontRef idx="minor">
            <a:schemeClr val="lt1"/>
          </a:fontRef>
        </p:style>
        <p:txBody>
          <a:bodyPr>
            <a:normAutofit/>
          </a:bodyPr>
          <a:lstStyle/>
          <a:p>
            <a:r>
              <a:rPr lang="en-US" sz="5400" dirty="0" smtClean="0"/>
              <a:t>Skinner’s Theory </a:t>
            </a:r>
            <a:endParaRPr lang="en-US" sz="5400" dirty="0"/>
          </a:p>
        </p:txBody>
      </p:sp>
      <p:sp>
        <p:nvSpPr>
          <p:cNvPr id="3" name="Content Placeholder 2"/>
          <p:cNvSpPr>
            <a:spLocks noGrp="1"/>
          </p:cNvSpPr>
          <p:nvPr>
            <p:ph sz="quarter" idx="1"/>
          </p:nvPr>
        </p:nvSpPr>
        <p:spPr>
          <a:xfrm>
            <a:off x="228600" y="1600200"/>
            <a:ext cx="5715000" cy="4953000"/>
          </a:xfrm>
        </p:spPr>
        <p:txBody>
          <a:bodyPr>
            <a:normAutofit fontScale="70000" lnSpcReduction="20000"/>
          </a:bodyPr>
          <a:lstStyle/>
          <a:p>
            <a:r>
              <a:rPr lang="en-US" b="1" dirty="0" smtClean="0">
                <a:solidFill>
                  <a:srgbClr val="66FF33"/>
                </a:solidFill>
              </a:rPr>
              <a:t>“Radical behaviorism which seeks to understand behavior as a function of environmental histories of reinforcing consequences.”</a:t>
            </a:r>
          </a:p>
          <a:p>
            <a:endParaRPr lang="en-US" dirty="0" smtClean="0">
              <a:solidFill>
                <a:srgbClr val="66FF33"/>
              </a:solidFill>
            </a:endParaRPr>
          </a:p>
          <a:p>
            <a:r>
              <a:rPr lang="en-US" b="1" dirty="0" smtClean="0">
                <a:solidFill>
                  <a:srgbClr val="66FF33"/>
                </a:solidFill>
              </a:rPr>
              <a:t>Reinforcement</a:t>
            </a:r>
            <a:r>
              <a:rPr lang="en-US" dirty="0" smtClean="0">
                <a:solidFill>
                  <a:srgbClr val="66FF33"/>
                </a:solidFill>
              </a:rPr>
              <a:t> : processes were emphasized by Skinner, and were seen as primary in the shaping of behavior. Positive reinforcement is the strengthening of behavior by the application of some event, negative reinforcement is the strengthening of behavior by the removal or avoidance of some event. Both types of reinforcement strengthen behavior, or increase the probability of a behavior reoccurring, the difference is in whether the reinforcing event is something added or something removed. </a:t>
            </a:r>
          </a:p>
          <a:p>
            <a:r>
              <a:rPr lang="en-US" b="1" dirty="0" smtClean="0">
                <a:solidFill>
                  <a:srgbClr val="66FF33"/>
                </a:solidFill>
              </a:rPr>
              <a:t>Punishment and extinction </a:t>
            </a:r>
            <a:r>
              <a:rPr lang="en-US" dirty="0" smtClean="0">
                <a:solidFill>
                  <a:srgbClr val="66FF33"/>
                </a:solidFill>
              </a:rPr>
              <a:t>have the effect of weakening behavior, or decreasing the probability of a behavior reoccurring, by the application of an aversive event or the removal of a rewarding event.</a:t>
            </a:r>
          </a:p>
          <a:p>
            <a:endParaRPr lang="en-US" dirty="0"/>
          </a:p>
        </p:txBody>
      </p:sp>
      <p:pic>
        <p:nvPicPr>
          <p:cNvPr id="5126" name="Picture 6" descr="http://home.att.net/~nickols/force_field_analysis_and_reinforcement_theory.gif"/>
          <p:cNvPicPr>
            <a:picLocks noChangeAspect="1" noChangeArrowheads="1"/>
          </p:cNvPicPr>
          <p:nvPr/>
        </p:nvPicPr>
        <p:blipFill>
          <a:blip r:embed="rId2" cstate="print"/>
          <a:srcRect/>
          <a:stretch>
            <a:fillRect/>
          </a:stretch>
        </p:blipFill>
        <p:spPr bwMode="auto">
          <a:xfrm>
            <a:off x="5867400" y="1828800"/>
            <a:ext cx="2819400" cy="2632875"/>
          </a:xfrm>
          <a:prstGeom prst="rect">
            <a:avLst/>
          </a:prstGeom>
          <a:noFill/>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http://www.legacee.com/Assets/LeaderImages/OperantConditioning.jpg"/>
          <p:cNvPicPr>
            <a:picLocks noChangeAspect="1" noChangeArrowheads="1"/>
          </p:cNvPicPr>
          <p:nvPr/>
        </p:nvPicPr>
        <p:blipFill>
          <a:blip r:embed="rId2" cstate="print"/>
          <a:srcRect/>
          <a:stretch>
            <a:fillRect/>
          </a:stretch>
        </p:blipFill>
        <p:spPr bwMode="auto">
          <a:xfrm>
            <a:off x="5791200" y="152400"/>
            <a:ext cx="2844800" cy="2448252"/>
          </a:xfrm>
          <a:prstGeom prst="rect">
            <a:avLst/>
          </a:prstGeom>
          <a:noFill/>
        </p:spPr>
      </p:pic>
      <p:sp>
        <p:nvSpPr>
          <p:cNvPr id="2" name="Title 1"/>
          <p:cNvSpPr>
            <a:spLocks noGrp="1"/>
          </p:cNvSpPr>
          <p:nvPr>
            <p:ph type="title"/>
          </p:nvPr>
        </p:nvSpPr>
        <p:spPr>
          <a:xfrm>
            <a:off x="609600" y="381000"/>
            <a:ext cx="3200400" cy="1143000"/>
          </a:xfrm>
        </p:spPr>
        <p:style>
          <a:lnRef idx="3">
            <a:schemeClr val="lt1"/>
          </a:lnRef>
          <a:fillRef idx="1">
            <a:schemeClr val="accent3"/>
          </a:fillRef>
          <a:effectRef idx="1">
            <a:schemeClr val="accent3"/>
          </a:effectRef>
          <a:fontRef idx="minor">
            <a:schemeClr val="lt1"/>
          </a:fontRef>
        </p:style>
        <p:txBody>
          <a:bodyPr>
            <a:normAutofit/>
          </a:bodyPr>
          <a:lstStyle/>
          <a:p>
            <a:r>
              <a:rPr lang="en-US" sz="5400" dirty="0" smtClean="0"/>
              <a:t>….</a:t>
            </a:r>
            <a:endParaRPr lang="en-US" sz="5400" dirty="0"/>
          </a:p>
        </p:txBody>
      </p:sp>
      <p:sp>
        <p:nvSpPr>
          <p:cNvPr id="3" name="Content Placeholder 2"/>
          <p:cNvSpPr>
            <a:spLocks noGrp="1"/>
          </p:cNvSpPr>
          <p:nvPr>
            <p:ph sz="quarter" idx="1"/>
          </p:nvPr>
        </p:nvSpPr>
        <p:spPr>
          <a:xfrm>
            <a:off x="228600" y="1984248"/>
            <a:ext cx="7467600" cy="4873752"/>
          </a:xfrm>
        </p:spPr>
        <p:txBody>
          <a:bodyPr>
            <a:normAutofit fontScale="92500" lnSpcReduction="20000"/>
          </a:bodyPr>
          <a:lstStyle/>
          <a:p>
            <a:r>
              <a:rPr lang="en-US" b="1" dirty="0" smtClean="0">
                <a:solidFill>
                  <a:srgbClr val="66FF33"/>
                </a:solidFill>
              </a:rPr>
              <a:t>Shaping: </a:t>
            </a:r>
            <a:r>
              <a:rPr lang="en-US" dirty="0" smtClean="0">
                <a:solidFill>
                  <a:srgbClr val="66FF33"/>
                </a:solidFill>
              </a:rPr>
              <a:t>it involves first reinforcing a behavior only vaguely similar to the one desired.  Once that is established, you look out for variations that come a little closer to what you want, and so on, until you have for example, an animal performing a behavior that would never show up in ordinary life.  Skinner and his students have been quite successful in teaching simple animals to do some quite extraordinary things. </a:t>
            </a:r>
          </a:p>
          <a:p>
            <a:r>
              <a:rPr lang="en-US" b="1" dirty="0" smtClean="0">
                <a:solidFill>
                  <a:srgbClr val="66FF33"/>
                </a:solidFill>
              </a:rPr>
              <a:t>Behavior Modification: </a:t>
            </a:r>
            <a:r>
              <a:rPr lang="en-US" dirty="0" smtClean="0">
                <a:solidFill>
                  <a:srgbClr val="66FF33"/>
                </a:solidFill>
              </a:rPr>
              <a:t>also referred to as b-mod. Works by extinguishing an undesirable behavior and replacing it with a desirable behavior by reinforcement.  It has been used on all sorts of psychological problems such as, addictions, neuroses, shyness, autism, even schizophrenia. B-mod works particularly well with children. </a:t>
            </a:r>
            <a:endParaRPr lang="en-US" dirty="0">
              <a:solidFill>
                <a:srgbClr val="66FF33"/>
              </a:solidFill>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http://www.ncbi.nlm.nih.gov/projects/genome/guide/img/rat2.jpg"/>
          <p:cNvPicPr>
            <a:picLocks noChangeAspect="1" noChangeArrowheads="1"/>
          </p:cNvPicPr>
          <p:nvPr/>
        </p:nvPicPr>
        <p:blipFill>
          <a:blip r:embed="rId2" cstate="print"/>
          <a:srcRect/>
          <a:stretch>
            <a:fillRect/>
          </a:stretch>
        </p:blipFill>
        <p:spPr bwMode="auto">
          <a:xfrm>
            <a:off x="7239000" y="228600"/>
            <a:ext cx="1384300" cy="1560085"/>
          </a:xfrm>
          <a:prstGeom prst="rect">
            <a:avLst/>
          </a:prstGeom>
          <a:noFill/>
        </p:spPr>
      </p:pic>
      <p:sp>
        <p:nvSpPr>
          <p:cNvPr id="2" name="Title 1"/>
          <p:cNvSpPr>
            <a:spLocks noGrp="1"/>
          </p:cNvSpPr>
          <p:nvPr>
            <p:ph type="title"/>
          </p:nvPr>
        </p:nvSpPr>
        <p:spPr>
          <a:xfrm>
            <a:off x="457200" y="274638"/>
            <a:ext cx="6248400" cy="1020762"/>
          </a:xfrm>
        </p:spPr>
        <p:style>
          <a:lnRef idx="3">
            <a:schemeClr val="lt1"/>
          </a:lnRef>
          <a:fillRef idx="1">
            <a:schemeClr val="accent1"/>
          </a:fillRef>
          <a:effectRef idx="1">
            <a:schemeClr val="accent1"/>
          </a:effectRef>
          <a:fontRef idx="minor">
            <a:schemeClr val="lt1"/>
          </a:fontRef>
        </p:style>
        <p:txBody>
          <a:bodyPr>
            <a:normAutofit/>
          </a:bodyPr>
          <a:lstStyle/>
          <a:p>
            <a:r>
              <a:rPr lang="en-US" sz="5400" dirty="0" smtClean="0"/>
              <a:t>Skinner Box</a:t>
            </a:r>
            <a:endParaRPr lang="en-US" sz="5400" dirty="0"/>
          </a:p>
        </p:txBody>
      </p:sp>
      <p:sp>
        <p:nvSpPr>
          <p:cNvPr id="3" name="Content Placeholder 2"/>
          <p:cNvSpPr>
            <a:spLocks noGrp="1"/>
          </p:cNvSpPr>
          <p:nvPr>
            <p:ph sz="quarter" idx="1"/>
          </p:nvPr>
        </p:nvSpPr>
        <p:spPr>
          <a:xfrm>
            <a:off x="304800" y="1447800"/>
            <a:ext cx="7543800" cy="5029200"/>
          </a:xfrm>
        </p:spPr>
        <p:txBody>
          <a:bodyPr>
            <a:noAutofit/>
          </a:bodyPr>
          <a:lstStyle/>
          <a:p>
            <a:r>
              <a:rPr lang="en-US" sz="1700" dirty="0" smtClean="0">
                <a:solidFill>
                  <a:schemeClr val="accent3"/>
                </a:solidFill>
              </a:rPr>
              <a:t>One of his best known experiments is known as the Skinner Box. It contains one or more levers which an animal can press, one or more stimulus lights and one or more places in which reinforcers like food can be delivered. </a:t>
            </a:r>
            <a:br>
              <a:rPr lang="en-US" sz="1700" dirty="0" smtClean="0">
                <a:solidFill>
                  <a:schemeClr val="accent3"/>
                </a:solidFill>
              </a:rPr>
            </a:br>
            <a:r>
              <a:rPr lang="en-US" sz="1700" dirty="0" smtClean="0">
                <a:solidFill>
                  <a:schemeClr val="accent3"/>
                </a:solidFill>
              </a:rPr>
              <a:t/>
            </a:r>
            <a:br>
              <a:rPr lang="en-US" sz="1700" dirty="0" smtClean="0">
                <a:solidFill>
                  <a:schemeClr val="accent3"/>
                </a:solidFill>
              </a:rPr>
            </a:br>
            <a:r>
              <a:rPr lang="en-US" sz="1700" dirty="0" smtClean="0">
                <a:solidFill>
                  <a:schemeClr val="accent3"/>
                </a:solidFill>
              </a:rPr>
              <a:t>In one of Skinners’ experiments a starved rat was introduced into the box. When the lever was pressed by the rat a small pellet of food was dropped onto a tray. The rat soon learned that when he pressed the lever he would receive some food. In this experiment the lever pressing behavior is reinforced by food. If pressing the lever is reinforced when a light is on but not when it is off, responses continue to be made in the light. The rat has formed discrimination between light and dark. When one turns on the light, a response occurs, but that is not Pavlov’s conditioned reflex response. </a:t>
            </a:r>
            <a:br>
              <a:rPr lang="en-US" sz="1700" dirty="0" smtClean="0">
                <a:solidFill>
                  <a:schemeClr val="accent3"/>
                </a:solidFill>
              </a:rPr>
            </a:br>
            <a:r>
              <a:rPr lang="en-US" sz="1700" dirty="0" smtClean="0">
                <a:solidFill>
                  <a:schemeClr val="accent3"/>
                </a:solidFill>
              </a:rPr>
              <a:t>Skinner showed how negative reinforcement worked by subjecting the rat to an unpleasant electric current which caused him some discomfort. As the rat moved about the box it would accidentally knock the lever. Immediately after it did so the electric current would be switched off. The rats quickly learned to go straight to the lever after a few times of being put in the box.</a:t>
            </a:r>
          </a:p>
          <a:p>
            <a:pPr>
              <a:buNone/>
            </a:pPr>
            <a:r>
              <a:rPr lang="en-US" sz="1500" dirty="0" smtClean="0">
                <a:solidFill>
                  <a:schemeClr val="accent3"/>
                </a:solidFill>
              </a:rPr>
              <a:t/>
            </a:r>
            <a:br>
              <a:rPr lang="en-US" sz="1500" dirty="0" smtClean="0">
                <a:solidFill>
                  <a:schemeClr val="accent3"/>
                </a:solidFill>
              </a:rPr>
            </a:br>
            <a:r>
              <a:rPr lang="en-US" sz="1500" dirty="0" smtClean="0">
                <a:solidFill>
                  <a:schemeClr val="accent3"/>
                </a:solidFill>
              </a:rPr>
              <a:t/>
            </a:r>
            <a:br>
              <a:rPr lang="en-US" sz="1500" dirty="0" smtClean="0">
                <a:solidFill>
                  <a:schemeClr val="accent3"/>
                </a:solidFill>
              </a:rPr>
            </a:br>
            <a:r>
              <a:rPr lang="en-US" sz="1400" dirty="0" smtClean="0"/>
              <a:t/>
            </a:r>
            <a:br>
              <a:rPr lang="en-US" sz="1400" dirty="0" smtClean="0"/>
            </a:br>
            <a:endParaRPr lang="en-US" sz="1400" dirty="0">
              <a:solidFill>
                <a:schemeClr val="accent3"/>
              </a:solidFill>
            </a:endParaRP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riel">
  <a:themeElements>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Oriel">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riel">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Oriel</Template>
  <TotalTime>312</TotalTime>
  <Words>1158</Words>
  <Application>Microsoft Office PowerPoint</Application>
  <PresentationFormat>On-screen Show (4:3)</PresentationFormat>
  <Paragraphs>85</Paragraphs>
  <Slides>24</Slides>
  <Notes>1</Notes>
  <HiddenSlides>0</HiddenSlides>
  <MMClips>0</MMClips>
  <ScaleCrop>false</ScaleCrop>
  <HeadingPairs>
    <vt:vector size="4" baseType="variant">
      <vt:variant>
        <vt:lpstr>Theme</vt:lpstr>
      </vt:variant>
      <vt:variant>
        <vt:i4>1</vt:i4>
      </vt:variant>
      <vt:variant>
        <vt:lpstr>Slide Titles</vt:lpstr>
      </vt:variant>
      <vt:variant>
        <vt:i4>24</vt:i4>
      </vt:variant>
    </vt:vector>
  </HeadingPairs>
  <TitlesOfParts>
    <vt:vector size="25" baseType="lpstr">
      <vt:lpstr>Oriel</vt:lpstr>
      <vt:lpstr>Slide 1</vt:lpstr>
      <vt:lpstr>Introducution </vt:lpstr>
      <vt:lpstr>Biography </vt:lpstr>
      <vt:lpstr>Early Life</vt:lpstr>
      <vt:lpstr>Harvard </vt:lpstr>
      <vt:lpstr>Influences </vt:lpstr>
      <vt:lpstr>Skinner’s Theory </vt:lpstr>
      <vt:lpstr>….</vt:lpstr>
      <vt:lpstr>Skinner Box</vt:lpstr>
      <vt:lpstr>Skinner Box</vt:lpstr>
      <vt:lpstr>Superstition in the pigeon</vt:lpstr>
      <vt:lpstr>Air Crib</vt:lpstr>
      <vt:lpstr>Cumulative Recorder</vt:lpstr>
      <vt:lpstr>Operant Conditioning Chamber</vt:lpstr>
      <vt:lpstr>Teaching Machine</vt:lpstr>
      <vt:lpstr>Pigeon guided Missile </vt:lpstr>
      <vt:lpstr>Written Works</vt:lpstr>
      <vt:lpstr>Written Works</vt:lpstr>
      <vt:lpstr>Awards </vt:lpstr>
      <vt:lpstr>Criticism</vt:lpstr>
      <vt:lpstr>Criticism </vt:lpstr>
      <vt:lpstr>Skinner Box Video</vt:lpstr>
      <vt:lpstr>Bibliography </vt:lpstr>
      <vt:lpstr>The End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Student_28</dc:creator>
  <cp:lastModifiedBy>Comp13</cp:lastModifiedBy>
  <cp:revision>33</cp:revision>
  <dcterms:created xsi:type="dcterms:W3CDTF">2009-10-22T13:47:23Z</dcterms:created>
  <dcterms:modified xsi:type="dcterms:W3CDTF">2009-11-10T21:37:43Z</dcterms:modified>
</cp:coreProperties>
</file>